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_rels/notesSlide1.xml.rels" ContentType="application/vnd.openxmlformats-package.relationships+xml"/>
  <Override PartName="/ppt/notesSlides/_rels/notesSlide2.xml.rels" ContentType="application/vnd.openxmlformats-package.relationships+xml"/>
  <Override PartName="/ppt/slideMasters/slideMaster1.xml" ContentType="application/vnd.openxmlformats-officedocument.presentationml.slideMaster+xml"/>
  <Override PartName="/ppt/slideMasters/_rels/slideMaster1.xml.rels" ContentType="application/vnd.openxmlformats-package.relationship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_rels/slideLayout1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9.xml.rels" ContentType="application/vnd.openxmlformats-package.relationships+xml"/>
  <Override PartName="/ppt/notesMasters/notesMaster1.xml" ContentType="application/vnd.openxmlformats-officedocument.presentationml.notesMaster+xml"/>
  <Override PartName="/ppt/notesMasters/_rels/notesMaster1.xml.rels" ContentType="application/vnd.openxmlformats-package.relationships+xml"/>
  <Override PartName="/ppt/presProps.xml" ContentType="application/vnd.openxmlformats-officedocument.presentationml.presProps+xml"/>
  <Override PartName="/ppt/theme/theme1.xml" ContentType="application/vnd.openxmlformats-officedocument.theme+xml"/>
  <Override PartName="/ppt/theme/theme12.xml" ContentType="application/vnd.openxmlformats-officedocument.theme+xml"/>
  <Override PartName="/ppt/slides/_rels/slide1.xml.rels" ContentType="application/vnd.openxmlformats-package.relationships+xml"/>
  <Override PartName="/ppt/slides/_rels/slide2.xml.rels" ContentType="application/vnd.openxmlformats-package.relationshi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media/image1.png" ContentType="image/png"/>
  <Override PartName="/ppt/media/image9.png" ContentType="image/png"/>
  <Override PartName="/ppt/media/image8.jpeg" ContentType="image/jpeg"/>
  <Override PartName="/ppt/media/image2.jpeg" ContentType="image/jpeg"/>
  <Override PartName="/ppt/media/image7.png" ContentType="image/png"/>
  <Override PartName="/ppt/media/image3.jpeg" ContentType="image/jpeg"/>
  <Override PartName="/ppt/media/image6.png" ContentType="image/png"/>
  <Override PartName="/ppt/media/image4.png" ContentType="image/png"/>
  <Override PartName="/ppt/media/image5.png" ContentType="image/png"/>
  <Override PartName="/ppt/_rels/presentation.xml.rels" ContentType="application/vnd.openxmlformats-package.relationships+xml"/>
  <Override PartName="/_rels/.rels" ContentType="application/vnd.openxmlformats-package.relationships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</p:sldMasterIdLst>
  <p:notesMasterIdLst>
    <p:notesMasterId r:id="rId3"/>
  </p:notesMasterIdLst>
  <p:sldIdLst>
    <p:sldId id="256" r:id="rId4"/>
    <p:sldId id="257" r:id="rId5"/>
  </p:sldIdLst>
  <p:sldSz cx="9144000" cy="6858000"/>
  <p:notesSz cx="6858000" cy="91440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5" Type="http://schemas.openxmlformats.org/officeDocument/2006/relationships/slide" Target="slides/slide2.xml"/><Relationship Id="rId6" Type="http://schemas.openxmlformats.org/officeDocument/2006/relationships/presProps" Target="presProps.xml"/>
</Relationships>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12.xml"/>
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PlaceHolder 1"/>
          <p:cNvSpPr>
            <a:spLocks noGrp="1"/>
          </p:cNvSpPr>
          <p:nvPr>
            <p:ph type="sldImg"/>
          </p:nvPr>
        </p:nvSpPr>
        <p:spPr>
          <a:xfrm>
            <a:off x="0" y="81252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r>
              <a:rPr b="0" lang="ru-RU" sz="1800" spc="-1" strike="noStrike">
                <a:solidFill>
                  <a:schemeClr val="dk1"/>
                </a:solidFill>
                <a:latin typeface="Calibri"/>
              </a:rPr>
              <a:t>Для перемещения страницы щёлкните мышью</a:t>
            </a:r>
            <a:endParaRPr b="0" lang="ru-RU" sz="1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41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-216000">
              <a:buNone/>
            </a:pPr>
            <a:r>
              <a:rPr b="0" lang="ru-RU" sz="2000" spc="-1" strike="noStrike">
                <a:solidFill>
                  <a:srgbClr val="000000"/>
                </a:solidFill>
                <a:latin typeface="Arial"/>
              </a:rPr>
              <a:t>Для правки формата примечаний щёлкните мышью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2" name="PlaceHolder 3"/>
          <p:cNvSpPr>
            <a:spLocks noGrp="1"/>
          </p:cNvSpPr>
          <p:nvPr>
            <p:ph type="hdr"/>
          </p:nvPr>
        </p:nvSpPr>
        <p:spPr>
          <a:xfrm>
            <a:off x="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buNone/>
            </a:pPr>
            <a:r>
              <a:rPr b="0" lang="ru-RU" sz="1400" spc="-1" strike="noStrike">
                <a:solidFill>
                  <a:srgbClr val="000000"/>
                </a:solidFill>
                <a:latin typeface="Times New Roman"/>
              </a:rPr>
              <a:t>&lt;верхний колонтитул&gt;</a:t>
            </a:r>
            <a:endParaRPr b="0" lang="ru-RU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3" name="PlaceHolder 4"/>
          <p:cNvSpPr>
            <a:spLocks noGrp="1"/>
          </p:cNvSpPr>
          <p:nvPr>
            <p:ph type="dt" idx="4"/>
          </p:nvPr>
        </p:nvSpPr>
        <p:spPr>
          <a:xfrm>
            <a:off x="427896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r">
              <a:buNone/>
              <a:defRPr b="0" lang="ru-RU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buNone/>
            </a:pPr>
            <a:r>
              <a:rPr b="0" lang="ru-RU" sz="1400" spc="-1" strike="noStrike">
                <a:solidFill>
                  <a:srgbClr val="000000"/>
                </a:solidFill>
                <a:latin typeface="Times New Roman"/>
              </a:rPr>
              <a:t>&lt;дата/время&gt;</a:t>
            </a:r>
            <a:endParaRPr b="0" lang="ru-RU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4" name="PlaceHolder 5"/>
          <p:cNvSpPr>
            <a:spLocks noGrp="1"/>
          </p:cNvSpPr>
          <p:nvPr>
            <p:ph type="ftr" idx="5"/>
          </p:nvPr>
        </p:nvSpPr>
        <p:spPr>
          <a:xfrm>
            <a:off x="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indent="0">
              <a:buNone/>
              <a:defRPr b="0" lang="ru-RU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b="0" lang="ru-RU" sz="1400" spc="-1" strike="noStrike">
                <a:solidFill>
                  <a:srgbClr val="000000"/>
                </a:solidFill>
                <a:latin typeface="Times New Roman"/>
              </a:rPr>
              <a:t>&lt;нижний колонтитул&gt;</a:t>
            </a:r>
            <a:endParaRPr b="0" lang="ru-RU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5" name="PlaceHolder 6"/>
          <p:cNvSpPr>
            <a:spLocks noGrp="1"/>
          </p:cNvSpPr>
          <p:nvPr>
            <p:ph type="sldNum" idx="6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indent="0" algn="r">
              <a:buNone/>
              <a:defRPr b="0" lang="ru-RU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buNone/>
            </a:pPr>
            <a:fld id="{54DB80A5-C55B-40C9-AC1A-862E6E1018AD}" type="slidenum">
              <a:rPr b="0" lang="ru-RU" sz="1400" spc="-1" strike="noStrike">
                <a:solidFill>
                  <a:srgbClr val="000000"/>
                </a:solidFill>
                <a:latin typeface="Times New Roman"/>
              </a:rPr>
              <a:t>&lt;номер&gt;</a:t>
            </a:fld>
            <a:endParaRPr b="0" lang="ru-RU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</p:notesMaster>
</file>

<file path=ppt/notesSlides/_rels/notesSlide1.xml.rels><?xml version="1.0" encoding="UTF-8"?>
<Relationships xmlns="http://schemas.openxmlformats.org/package/2006/relationships"><Relationship Id="rId1" Type="http://schemas.openxmlformats.org/officeDocument/2006/relationships/slide" Target="../slides/slide1.xml"/><Relationship Id="rId2" Type="http://schemas.openxmlformats.org/officeDocument/2006/relationships/notesMaster" Target="../notesMasters/notesMaster1.xml"/>
</Relationships>
</file>

<file path=ppt/notesSlides/_rels/notesSlide2.xml.rels><?xml version="1.0" encoding="UTF-8"?>
<Relationships xmlns="http://schemas.openxmlformats.org/package/2006/relationships"><Relationship Id="rId1" Type="http://schemas.openxmlformats.org/officeDocument/2006/relationships/slide" Target="../slides/slide2.xml"/><Relationship Id="rId2" Type="http://schemas.openxmlformats.org/officeDocument/2006/relationships/notesMaster" Target="../notesMasters/notesMaster1.xml"/>
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PlaceHolder 1"/>
          <p:cNvSpPr>
            <a:spLocks noGrp="1"/>
          </p:cNvSpPr>
          <p:nvPr>
            <p:ph type="sldImg"/>
          </p:nvPr>
        </p:nvSpPr>
        <p:spPr>
          <a:xfrm>
            <a:off x="1143000" y="685800"/>
            <a:ext cx="4571640" cy="3428640"/>
          </a:xfrm>
          <a:prstGeom prst="rect">
            <a:avLst/>
          </a:prstGeom>
          <a:ln w="0">
            <a:noFill/>
          </a:ln>
        </p:spPr>
      </p:sp>
      <p:sp>
        <p:nvSpPr>
          <p:cNvPr id="83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040" cy="41144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rmAutofit/>
          </a:bodyPr>
          <a:p>
            <a:pPr marL="216000" indent="-216000">
              <a:buNone/>
            </a:pP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4" name="PlaceHolder 3"/>
          <p:cNvSpPr>
            <a:spLocks noGrp="1"/>
          </p:cNvSpPr>
          <p:nvPr>
            <p:ph type="sldNum" idx="7"/>
          </p:nvPr>
        </p:nvSpPr>
        <p:spPr>
          <a:xfrm>
            <a:off x="3884760" y="8685360"/>
            <a:ext cx="2971440" cy="4568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defRPr b="0" lang="ru-RU" sz="1200" spc="-1" strike="noStrike">
                <a:solidFill>
                  <a:schemeClr val="dk1"/>
                </a:solidFill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CBEDF650-D5A5-4CD3-A2AB-AC7FC089E032}" type="slidenum">
              <a:rPr b="0" lang="ru-RU" sz="1200" spc="-1" strike="noStrike">
                <a:solidFill>
                  <a:schemeClr val="dk1"/>
                </a:solidFill>
                <a:latin typeface="+mn-lt"/>
                <a:ea typeface="+mn-ea"/>
              </a:rPr>
              <a:t>&lt;номер&gt;</a:t>
            </a:fld>
            <a:endParaRPr b="0" lang="ru-RU" sz="12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PlaceHolder 1"/>
          <p:cNvSpPr>
            <a:spLocks noGrp="1"/>
          </p:cNvSpPr>
          <p:nvPr>
            <p:ph type="sldImg"/>
          </p:nvPr>
        </p:nvSpPr>
        <p:spPr>
          <a:xfrm>
            <a:off x="1143000" y="685800"/>
            <a:ext cx="4571640" cy="3428640"/>
          </a:xfrm>
          <a:prstGeom prst="rect">
            <a:avLst/>
          </a:prstGeom>
          <a:ln w="0">
            <a:noFill/>
          </a:ln>
        </p:spPr>
      </p:sp>
      <p:sp>
        <p:nvSpPr>
          <p:cNvPr id="86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040" cy="41144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rmAutofit/>
          </a:bodyPr>
          <a:p>
            <a:pPr marL="216000" indent="-216000">
              <a:buNone/>
            </a:pP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7" name="PlaceHolder 3"/>
          <p:cNvSpPr>
            <a:spLocks noGrp="1"/>
          </p:cNvSpPr>
          <p:nvPr>
            <p:ph type="sldNum" idx="8"/>
          </p:nvPr>
        </p:nvSpPr>
        <p:spPr>
          <a:xfrm>
            <a:off x="3884760" y="8685360"/>
            <a:ext cx="2971440" cy="4568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defRPr b="0" lang="ru-RU" sz="1200" spc="-1" strike="noStrike">
                <a:solidFill>
                  <a:schemeClr val="dk1"/>
                </a:solidFill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EF701B65-5B60-4465-9DA4-9D757749A102}" type="slidenum">
              <a:rPr b="0" lang="ru-RU" sz="1200" spc="-1" strike="noStrike">
                <a:solidFill>
                  <a:schemeClr val="dk1"/>
                </a:solidFill>
                <a:latin typeface="+mn-lt"/>
                <a:ea typeface="+mn-ea"/>
              </a:rPr>
              <a:t>&lt;номер&gt;</a:t>
            </a:fld>
            <a:endParaRPr b="0" lang="ru-RU" sz="12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BB3B74C1-D030-49A5-AC14-0405C63BBEFB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ru-RU" sz="1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26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8229240" cy="2158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27" name="PlaceHolder 3"/>
          <p:cNvSpPr>
            <a:spLocks noGrp="1"/>
          </p:cNvSpPr>
          <p:nvPr>
            <p:ph/>
          </p:nvPr>
        </p:nvSpPr>
        <p:spPr>
          <a:xfrm>
            <a:off x="457200" y="3964320"/>
            <a:ext cx="8229240" cy="2158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D91899E9-326C-45D2-ADFC-3B69B79C121B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ru-RU" sz="1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29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4015800" cy="2158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30" name="PlaceHolder 3"/>
          <p:cNvSpPr>
            <a:spLocks noGrp="1"/>
          </p:cNvSpPr>
          <p:nvPr>
            <p:ph/>
          </p:nvPr>
        </p:nvSpPr>
        <p:spPr>
          <a:xfrm>
            <a:off x="4674240" y="1600200"/>
            <a:ext cx="4015800" cy="2158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31" name="PlaceHolder 4"/>
          <p:cNvSpPr>
            <a:spLocks noGrp="1"/>
          </p:cNvSpPr>
          <p:nvPr>
            <p:ph/>
          </p:nvPr>
        </p:nvSpPr>
        <p:spPr>
          <a:xfrm>
            <a:off x="457200" y="3964320"/>
            <a:ext cx="4015800" cy="2158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32" name="PlaceHolder 5"/>
          <p:cNvSpPr>
            <a:spLocks noGrp="1"/>
          </p:cNvSpPr>
          <p:nvPr>
            <p:ph/>
          </p:nvPr>
        </p:nvSpPr>
        <p:spPr>
          <a:xfrm>
            <a:off x="4674240" y="3964320"/>
            <a:ext cx="4015800" cy="2158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C1E7CECE-9354-41F9-8999-FE666364A7B4}" type="slidenum">
              <a:t>&lt;#&gt;</a:t>
            </a:fld>
          </a:p>
        </p:txBody>
      </p:sp>
      <p:sp>
        <p:nvSpPr>
          <p:cNvPr id="9" name="PlaceHolder 8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ru-RU" sz="1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34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2649600" cy="2158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35" name="PlaceHolder 3"/>
          <p:cNvSpPr>
            <a:spLocks noGrp="1"/>
          </p:cNvSpPr>
          <p:nvPr>
            <p:ph/>
          </p:nvPr>
        </p:nvSpPr>
        <p:spPr>
          <a:xfrm>
            <a:off x="3239640" y="1600200"/>
            <a:ext cx="2649600" cy="2158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36" name="PlaceHolder 4"/>
          <p:cNvSpPr>
            <a:spLocks noGrp="1"/>
          </p:cNvSpPr>
          <p:nvPr>
            <p:ph/>
          </p:nvPr>
        </p:nvSpPr>
        <p:spPr>
          <a:xfrm>
            <a:off x="6022080" y="1600200"/>
            <a:ext cx="2649600" cy="2158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37" name="PlaceHolder 5"/>
          <p:cNvSpPr>
            <a:spLocks noGrp="1"/>
          </p:cNvSpPr>
          <p:nvPr>
            <p:ph/>
          </p:nvPr>
        </p:nvSpPr>
        <p:spPr>
          <a:xfrm>
            <a:off x="457200" y="3964320"/>
            <a:ext cx="2649600" cy="2158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38" name="PlaceHolder 6"/>
          <p:cNvSpPr>
            <a:spLocks noGrp="1"/>
          </p:cNvSpPr>
          <p:nvPr>
            <p:ph/>
          </p:nvPr>
        </p:nvSpPr>
        <p:spPr>
          <a:xfrm>
            <a:off x="3239640" y="3964320"/>
            <a:ext cx="2649600" cy="2158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39" name="PlaceHolder 7"/>
          <p:cNvSpPr>
            <a:spLocks noGrp="1"/>
          </p:cNvSpPr>
          <p:nvPr>
            <p:ph/>
          </p:nvPr>
        </p:nvSpPr>
        <p:spPr>
          <a:xfrm>
            <a:off x="6022080" y="3964320"/>
            <a:ext cx="2649600" cy="2158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18B6888B-DC7D-44BB-A42A-F0C55A912AE2}" type="slidenum">
              <a:t>&lt;#&gt;</a:t>
            </a:fld>
          </a:p>
        </p:txBody>
      </p:sp>
      <p:sp>
        <p:nvSpPr>
          <p:cNvPr id="11" name="PlaceHolder 10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ru-RU" sz="1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subTitle"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27CC00F4-8119-4F44-9123-A6467FCD6651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ru-RU" sz="1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AEBB958E-327C-4AFD-BFC6-2D0C7C3E64B9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ru-RU" sz="1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9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4015800" cy="4525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0" name="PlaceHolder 3"/>
          <p:cNvSpPr>
            <a:spLocks noGrp="1"/>
          </p:cNvSpPr>
          <p:nvPr>
            <p:ph/>
          </p:nvPr>
        </p:nvSpPr>
        <p:spPr>
          <a:xfrm>
            <a:off x="4674240" y="1600200"/>
            <a:ext cx="4015800" cy="4525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D1DC056E-1284-4D9E-8742-6E01FE31F116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ru-RU" sz="1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C9BCBEB8-27F0-4729-9065-D327A9920A2B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subTitle"/>
          </p:nvPr>
        </p:nvSpPr>
        <p:spPr>
          <a:xfrm>
            <a:off x="457200" y="274680"/>
            <a:ext cx="8229240" cy="5297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36A99772-BF27-4F94-855E-92F8FCD96BB5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ru-RU" sz="1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4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4015800" cy="2158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5" name="PlaceHolder 3"/>
          <p:cNvSpPr>
            <a:spLocks noGrp="1"/>
          </p:cNvSpPr>
          <p:nvPr>
            <p:ph/>
          </p:nvPr>
        </p:nvSpPr>
        <p:spPr>
          <a:xfrm>
            <a:off x="4674240" y="1600200"/>
            <a:ext cx="4015800" cy="4525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6" name="PlaceHolder 4"/>
          <p:cNvSpPr>
            <a:spLocks noGrp="1"/>
          </p:cNvSpPr>
          <p:nvPr>
            <p:ph/>
          </p:nvPr>
        </p:nvSpPr>
        <p:spPr>
          <a:xfrm>
            <a:off x="457200" y="3964320"/>
            <a:ext cx="4015800" cy="2158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21D93E42-9BCF-4AE5-BE4F-9E883F96909D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ru-RU" sz="1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8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4015800" cy="4525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9" name="PlaceHolder 3"/>
          <p:cNvSpPr>
            <a:spLocks noGrp="1"/>
          </p:cNvSpPr>
          <p:nvPr>
            <p:ph/>
          </p:nvPr>
        </p:nvSpPr>
        <p:spPr>
          <a:xfrm>
            <a:off x="4674240" y="1600200"/>
            <a:ext cx="4015800" cy="2158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20" name="PlaceHolder 4"/>
          <p:cNvSpPr>
            <a:spLocks noGrp="1"/>
          </p:cNvSpPr>
          <p:nvPr>
            <p:ph/>
          </p:nvPr>
        </p:nvSpPr>
        <p:spPr>
          <a:xfrm>
            <a:off x="4674240" y="3964320"/>
            <a:ext cx="4015800" cy="2158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55AA9340-8221-4595-B86F-31BFD1C2F6D4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ru-RU" sz="1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22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4015800" cy="2158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23" name="PlaceHolder 3"/>
          <p:cNvSpPr>
            <a:spLocks noGrp="1"/>
          </p:cNvSpPr>
          <p:nvPr>
            <p:ph/>
          </p:nvPr>
        </p:nvSpPr>
        <p:spPr>
          <a:xfrm>
            <a:off x="4674240" y="1600200"/>
            <a:ext cx="4015800" cy="2158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24" name="PlaceHolder 4"/>
          <p:cNvSpPr>
            <a:spLocks noGrp="1"/>
          </p:cNvSpPr>
          <p:nvPr>
            <p:ph/>
          </p:nvPr>
        </p:nvSpPr>
        <p:spPr>
          <a:xfrm>
            <a:off x="457200" y="3964320"/>
            <a:ext cx="8229240" cy="2158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59E765E5-E07D-4E03-B7D5-58227FBFCBBF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5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algn="ctr" defTabSz="914400">
              <a:lnSpc>
                <a:spcPct val="100000"/>
              </a:lnSpc>
              <a:buNone/>
            </a:pPr>
            <a:r>
              <a:rPr b="0" lang="ru-RU" sz="4400" spc="-1" strike="noStrike">
                <a:solidFill>
                  <a:schemeClr val="dk1"/>
                </a:solidFill>
                <a:latin typeface="Calibri"/>
              </a:rPr>
              <a:t>Образец заголовка</a:t>
            </a:r>
            <a:endParaRPr b="0" lang="ru-RU" sz="44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dt" idx="1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defRPr b="0" lang="ru-RU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defTabSz="914400">
              <a:lnSpc>
                <a:spcPct val="100000"/>
              </a:lnSpc>
              <a:buNone/>
            </a:pPr>
            <a:r>
              <a:rPr b="0" lang="ru-RU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rPr>
              <a:t>&lt;дата/время&gt;</a:t>
            </a:r>
            <a:endParaRPr b="0" lang="ru-RU" sz="12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ftr" idx="2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buNone/>
              <a:defRPr b="0" lang="ru-RU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buNone/>
            </a:pPr>
            <a:r>
              <a:rPr b="0" lang="ru-RU" sz="1400" spc="-1" strike="noStrike">
                <a:solidFill>
                  <a:srgbClr val="000000"/>
                </a:solidFill>
                <a:latin typeface="Times New Roman"/>
              </a:rPr>
              <a:t>&lt;нижний колонтитул&gt;</a:t>
            </a:r>
            <a:endParaRPr b="0" lang="ru-RU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" name="PlaceHolder 4"/>
          <p:cNvSpPr>
            <a:spLocks noGrp="1"/>
          </p:cNvSpPr>
          <p:nvPr>
            <p:ph type="sldNum" idx="3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defRPr b="0" lang="ru-RU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C113ACCA-418C-41EF-894D-BB41E4959079}" type="slidenum">
              <a:rPr b="0" lang="ru-RU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rPr>
              <a:t>&lt;номер&gt;</a:t>
            </a:fld>
            <a:endParaRPr b="0" lang="ru-RU" sz="12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image" Target="../media/image2.jpeg"/><Relationship Id="rId3" Type="http://schemas.openxmlformats.org/officeDocument/2006/relationships/image" Target="../media/image3.jpeg"/><Relationship Id="rId4" Type="http://schemas.openxmlformats.org/officeDocument/2006/relationships/image" Target="../media/image2.jpeg"/><Relationship Id="rId5" Type="http://schemas.openxmlformats.org/officeDocument/2006/relationships/slideLayout" Target="../slideLayouts/slideLayout2.xml"/><Relationship Id="rId6" Type="http://schemas.openxmlformats.org/officeDocument/2006/relationships/notesSlide" Target="../notesSlides/notesSlide1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4.png"/><Relationship Id="rId2" Type="http://schemas.openxmlformats.org/officeDocument/2006/relationships/image" Target="../media/image5.png"/><Relationship Id="rId3" Type="http://schemas.openxmlformats.org/officeDocument/2006/relationships/image" Target="../media/image6.png"/><Relationship Id="rId4" Type="http://schemas.openxmlformats.org/officeDocument/2006/relationships/image" Target="../media/image7.png"/><Relationship Id="rId5" Type="http://schemas.openxmlformats.org/officeDocument/2006/relationships/image" Target="../media/image8.jpeg"/><Relationship Id="rId6" Type="http://schemas.openxmlformats.org/officeDocument/2006/relationships/image" Target="../media/image8.jpeg"/><Relationship Id="rId7" Type="http://schemas.openxmlformats.org/officeDocument/2006/relationships/image" Target="../media/image8.jpeg"/><Relationship Id="rId8" Type="http://schemas.openxmlformats.org/officeDocument/2006/relationships/image" Target="../media/image9.png"/><Relationship Id="rId9" Type="http://schemas.openxmlformats.org/officeDocument/2006/relationships/slideLayout" Target="../slideLayouts/slideLayout2.xml"/><Relationship Id="rId10" Type="http://schemas.openxmlformats.org/officeDocument/2006/relationships/notesSlide" Target="../notesSlides/notesSlide2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" name="Picture 3" descr="C:\Documents and Settings\L_PURTOVA\Мои документы\Загрузки\industrial-accidents.png"/>
          <p:cNvPicPr/>
          <p:nvPr/>
        </p:nvPicPr>
        <p:blipFill>
          <a:blip r:embed="rId1">
            <a:lum bright="-20000"/>
          </a:blip>
          <a:srcRect l="57999" t="50729" r="6329" b="6053"/>
          <a:stretch/>
        </p:blipFill>
        <p:spPr>
          <a:xfrm>
            <a:off x="6156000" y="128160"/>
            <a:ext cx="2827800" cy="1860480"/>
          </a:xfrm>
          <a:prstGeom prst="rect">
            <a:avLst/>
          </a:prstGeom>
          <a:ln w="0">
            <a:noFill/>
          </a:ln>
        </p:spPr>
      </p:pic>
      <p:sp>
        <p:nvSpPr>
          <p:cNvPr id="47" name="Прямоугольник 6"/>
          <p:cNvSpPr/>
          <p:nvPr/>
        </p:nvSpPr>
        <p:spPr>
          <a:xfrm>
            <a:off x="35640" y="44640"/>
            <a:ext cx="2952000" cy="6741000"/>
          </a:xfrm>
          <a:prstGeom prst="rect">
            <a:avLst/>
          </a:prstGeom>
          <a:noFill/>
          <a:ln w="38100">
            <a:solidFill>
              <a:srgbClr val="c0504d">
                <a:lumMod val="50000"/>
              </a:srgbClr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ru-RU" sz="1800" spc="-1" strike="noStrike">
              <a:solidFill>
                <a:schemeClr val="lt1"/>
              </a:solidFill>
              <a:latin typeface="Calibri"/>
            </a:endParaRPr>
          </a:p>
        </p:txBody>
      </p:sp>
      <p:sp>
        <p:nvSpPr>
          <p:cNvPr id="48" name="Прямоугольник 9"/>
          <p:cNvSpPr/>
          <p:nvPr/>
        </p:nvSpPr>
        <p:spPr>
          <a:xfrm>
            <a:off x="3060000" y="44640"/>
            <a:ext cx="2952000" cy="6741000"/>
          </a:xfrm>
          <a:prstGeom prst="rect">
            <a:avLst/>
          </a:prstGeom>
          <a:noFill/>
          <a:ln w="38100">
            <a:solidFill>
              <a:srgbClr val="c0504d">
                <a:lumMod val="50000"/>
              </a:srgbClr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ru-RU" sz="1800" spc="-1" strike="noStrike">
              <a:solidFill>
                <a:schemeClr val="lt1"/>
              </a:solidFill>
              <a:latin typeface="Calibri"/>
            </a:endParaRPr>
          </a:p>
        </p:txBody>
      </p:sp>
      <p:sp>
        <p:nvSpPr>
          <p:cNvPr id="49" name="Прямоугольник 10"/>
          <p:cNvSpPr/>
          <p:nvPr/>
        </p:nvSpPr>
        <p:spPr>
          <a:xfrm>
            <a:off x="6084000" y="44640"/>
            <a:ext cx="2952000" cy="6741000"/>
          </a:xfrm>
          <a:prstGeom prst="rect">
            <a:avLst/>
          </a:prstGeom>
          <a:noFill/>
          <a:ln w="38100">
            <a:solidFill>
              <a:srgbClr val="c0504d">
                <a:lumMod val="50000"/>
              </a:srgbClr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ru-RU" sz="1800" spc="-1" strike="noStrike">
              <a:solidFill>
                <a:schemeClr val="lt1"/>
              </a:solidFill>
              <a:latin typeface="Calibri"/>
            </a:endParaRPr>
          </a:p>
        </p:txBody>
      </p:sp>
      <p:sp>
        <p:nvSpPr>
          <p:cNvPr id="50" name="TextBox 11"/>
          <p:cNvSpPr/>
          <p:nvPr/>
        </p:nvSpPr>
        <p:spPr>
          <a:xfrm>
            <a:off x="6156000" y="2053440"/>
            <a:ext cx="2808000" cy="1004040"/>
          </a:xfrm>
          <a:prstGeom prst="rect">
            <a:avLst/>
          </a:prstGeom>
          <a:solidFill>
            <a:srgbClr val="ffc000"/>
          </a:solidFill>
          <a:ln w="0"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/>
        </p:style>
        <p:txBody>
          <a:bodyPr lIns="90000" rIns="90000" tIns="45000" bIns="45000" anchor="t">
            <a:spAutoFit/>
          </a:bodyPr>
          <a:p>
            <a:pPr algn="ctr" defTabSz="914400">
              <a:lnSpc>
                <a:spcPts val="1800"/>
              </a:lnSpc>
            </a:pPr>
            <a:r>
              <a:rPr b="1" lang="ru-RU" sz="1600" spc="-1" strike="noStrike">
                <a:solidFill>
                  <a:srgbClr val="ff0000"/>
                </a:solidFill>
                <a:latin typeface="Arial Black"/>
              </a:rPr>
              <a:t>Действия населения </a:t>
            </a:r>
            <a:endParaRPr b="0" lang="ru-RU" sz="1600" spc="-1" strike="noStrike">
              <a:solidFill>
                <a:srgbClr val="000000"/>
              </a:solidFill>
              <a:latin typeface="Arial"/>
            </a:endParaRPr>
          </a:p>
          <a:p>
            <a:pPr algn="ctr" defTabSz="914400">
              <a:lnSpc>
                <a:spcPts val="1800"/>
              </a:lnSpc>
            </a:pPr>
            <a:r>
              <a:rPr b="1" lang="ru-RU" sz="1600" spc="-1" strike="noStrike">
                <a:solidFill>
                  <a:srgbClr val="ff0000"/>
                </a:solidFill>
                <a:latin typeface="Arial Black"/>
              </a:rPr>
              <a:t>в условиях ЧС техногенного характера </a:t>
            </a:r>
            <a:endParaRPr b="0" lang="ru-RU" sz="1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1" name="TextBox 12"/>
          <p:cNvSpPr/>
          <p:nvPr/>
        </p:nvSpPr>
        <p:spPr>
          <a:xfrm>
            <a:off x="6300360" y="5591160"/>
            <a:ext cx="2520000" cy="63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 defTabSz="914400">
              <a:lnSpc>
                <a:spcPct val="100000"/>
              </a:lnSpc>
            </a:pPr>
            <a:r>
              <a:rPr b="1" lang="ru-RU" sz="1200" spc="-1" strike="noStrike">
                <a:solidFill>
                  <a:schemeClr val="dk1"/>
                </a:solidFill>
                <a:latin typeface="Arial"/>
              </a:rPr>
              <a:t>ПАМЯТКА </a:t>
            </a:r>
            <a:endParaRPr b="0" lang="ru-RU" sz="1200" spc="-1" strike="noStrike">
              <a:solidFill>
                <a:srgbClr val="000000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ru-RU" sz="1200" spc="-1" strike="noStrike">
                <a:solidFill>
                  <a:schemeClr val="dk1"/>
                </a:solidFill>
                <a:latin typeface="Arial"/>
              </a:rPr>
              <a:t>ЖИТЕЛЮ ТЮМЕНСКОЙ ОБЛАСТИ</a:t>
            </a:r>
            <a:endParaRPr b="0" lang="ru-RU" sz="1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2" name="TextBox 14"/>
          <p:cNvSpPr/>
          <p:nvPr/>
        </p:nvSpPr>
        <p:spPr>
          <a:xfrm>
            <a:off x="6444360" y="6351120"/>
            <a:ext cx="2304000" cy="242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 defTabSz="914400">
              <a:lnSpc>
                <a:spcPct val="100000"/>
              </a:lnSpc>
            </a:pPr>
            <a:r>
              <a:rPr b="0" lang="ru-RU" sz="1000" spc="-1" strike="noStrike">
                <a:solidFill>
                  <a:schemeClr val="dk1"/>
                </a:solidFill>
                <a:latin typeface="Arial"/>
              </a:rPr>
              <a:t>Тюмень</a:t>
            </a:r>
            <a:endParaRPr b="0" lang="ru-RU" sz="1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3" name="TextBox 15"/>
          <p:cNvSpPr/>
          <p:nvPr/>
        </p:nvSpPr>
        <p:spPr>
          <a:xfrm>
            <a:off x="6156000" y="116640"/>
            <a:ext cx="2736000" cy="777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 defTabSz="914400">
              <a:lnSpc>
                <a:spcPct val="100000"/>
              </a:lnSpc>
            </a:pPr>
            <a:r>
              <a:rPr b="1" lang="ru-RU" sz="900" spc="-1" strike="noStrike">
                <a:solidFill>
                  <a:schemeClr val="lt1"/>
                </a:solidFill>
                <a:latin typeface="Arial"/>
              </a:rPr>
              <a:t>Объединенный учебно-методический центр </a:t>
            </a:r>
            <a:endParaRPr b="0" lang="ru-RU" sz="900" spc="-1" strike="noStrike">
              <a:solidFill>
                <a:srgbClr val="000000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ru-RU" sz="900" spc="-1" strike="noStrike">
                <a:solidFill>
                  <a:schemeClr val="lt1"/>
                </a:solidFill>
                <a:latin typeface="Arial"/>
              </a:rPr>
              <a:t>по ГО и ЧС</a:t>
            </a:r>
            <a:endParaRPr b="0" lang="ru-RU" sz="900" spc="-1" strike="noStrike">
              <a:solidFill>
                <a:srgbClr val="000000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ru-RU" sz="900" spc="-1" strike="noStrike">
                <a:solidFill>
                  <a:schemeClr val="lt1"/>
                </a:solidFill>
                <a:latin typeface="Arial"/>
              </a:rPr>
              <a:t>Государственного казенного учреждения Тюменской области «Тюменская областная служба экстренного реагирования»</a:t>
            </a:r>
            <a:endParaRPr b="0" lang="ru-RU" sz="9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4" name="Прямоугольник 16"/>
          <p:cNvSpPr/>
          <p:nvPr/>
        </p:nvSpPr>
        <p:spPr>
          <a:xfrm>
            <a:off x="6156000" y="3177720"/>
            <a:ext cx="2808000" cy="2148120"/>
          </a:xfrm>
          <a:prstGeom prst="rect">
            <a:avLst/>
          </a:prstGeom>
          <a:gradFill rotWithShape="0"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lin ang="13500000"/>
          </a:gradFill>
          <a:ln w="38100">
            <a:solidFill>
              <a:srgbClr val="002060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 defTabSz="914400">
              <a:lnSpc>
                <a:spcPts val="1500"/>
              </a:lnSpc>
            </a:pPr>
            <a:r>
              <a:rPr b="1" lang="ru-RU" sz="1400" spc="-1" strike="noStrike">
                <a:solidFill>
                  <a:srgbClr val="002060"/>
                </a:solidFill>
                <a:latin typeface="Arial"/>
              </a:rPr>
              <a:t>Техногенная ЧС, </a:t>
            </a:r>
            <a:endParaRPr b="0" lang="ru-RU" sz="1400" spc="-1" strike="noStrike">
              <a:solidFill>
                <a:srgbClr val="000000"/>
              </a:solidFill>
              <a:latin typeface="Arial"/>
            </a:endParaRPr>
          </a:p>
          <a:p>
            <a:pPr algn="ctr" defTabSz="914400">
              <a:lnSpc>
                <a:spcPts val="1500"/>
              </a:lnSpc>
            </a:pPr>
            <a:r>
              <a:rPr b="1" lang="ru-RU" sz="1400" spc="-1" strike="noStrike">
                <a:solidFill>
                  <a:srgbClr val="002060"/>
                </a:solidFill>
                <a:latin typeface="Arial"/>
              </a:rPr>
              <a:t>ЧС техногенного характера: </a:t>
            </a:r>
            <a:endParaRPr b="0" lang="ru-RU" sz="1400" spc="-1" strike="noStrike">
              <a:solidFill>
                <a:srgbClr val="000000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ru-RU" sz="1100" spc="-1" strike="noStrike">
                <a:solidFill>
                  <a:schemeClr val="dk1"/>
                </a:solidFill>
                <a:latin typeface="Arial"/>
              </a:rPr>
              <a:t>Обстановка на территории или акватории, сложившаяся в результате возникновения источника техногенной чрезвычайной ситуации, который может повлечь или повлек за собой человеческие жертвы, ущерб здоровью людей или окружающей среде, значительные материальные потери и нарушение условий жизнедеятельности людей</a:t>
            </a:r>
            <a:endParaRPr b="0" lang="ru-RU" sz="11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5" name="TextBox 17"/>
          <p:cNvSpPr/>
          <p:nvPr/>
        </p:nvSpPr>
        <p:spPr>
          <a:xfrm>
            <a:off x="179640" y="116640"/>
            <a:ext cx="2736000" cy="4936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 defTabSz="914400">
              <a:lnSpc>
                <a:spcPct val="100000"/>
              </a:lnSpc>
            </a:pPr>
            <a:r>
              <a:rPr b="1" i="1" lang="ru-RU" sz="1400" spc="-1" strike="noStrike">
                <a:solidFill>
                  <a:srgbClr val="c00000"/>
                </a:solidFill>
                <a:latin typeface="Arial"/>
              </a:rPr>
              <a:t>При авариях на коммунальных системах жизнеобеспечения: </a:t>
            </a:r>
            <a:endParaRPr b="0" lang="ru-RU" sz="1400" spc="-1" strike="noStrike">
              <a:solidFill>
                <a:srgbClr val="000000"/>
              </a:solidFill>
              <a:latin typeface="Arial"/>
            </a:endParaRPr>
          </a:p>
          <a:p>
            <a:pPr marL="174600" indent="-174600" algn="just" defTabSz="914400">
              <a:lnSpc>
                <a:spcPct val="100000"/>
              </a:lnSpc>
              <a:buClr>
                <a:srgbClr val="000000"/>
              </a:buClr>
              <a:buFont typeface="Arial"/>
              <a:buChar char="–"/>
            </a:pPr>
            <a:r>
              <a:rPr b="0" lang="ru-RU" sz="1200" spc="-1" strike="noStrike">
                <a:solidFill>
                  <a:schemeClr val="dk1"/>
                </a:solidFill>
                <a:latin typeface="Arial"/>
              </a:rPr>
              <a:t>Сообщите об аварии диспетчеру управляющей компании, вызовите аварийную службу.</a:t>
            </a:r>
            <a:endParaRPr b="0" lang="ru-RU" sz="1200" spc="-1" strike="noStrike">
              <a:solidFill>
                <a:srgbClr val="000000"/>
              </a:solidFill>
              <a:latin typeface="Arial"/>
            </a:endParaRPr>
          </a:p>
          <a:p>
            <a:pPr marL="174600" indent="-174600" algn="just" defTabSz="914400">
              <a:lnSpc>
                <a:spcPct val="100000"/>
              </a:lnSpc>
              <a:buClr>
                <a:srgbClr val="000000"/>
              </a:buClr>
              <a:buFont typeface="Arial"/>
              <a:buChar char="–"/>
            </a:pPr>
            <a:r>
              <a:rPr b="0" lang="ru-RU" sz="1200" spc="-1" strike="noStrike">
                <a:solidFill>
                  <a:schemeClr val="dk1"/>
                </a:solidFill>
                <a:latin typeface="Arial"/>
              </a:rPr>
              <a:t>При скачках напряжения в электросети квартиры или его отключении обесточьте все электроприборы.</a:t>
            </a:r>
            <a:endParaRPr b="0" lang="ru-RU" sz="1200" spc="-1" strike="noStrike">
              <a:solidFill>
                <a:srgbClr val="000000"/>
              </a:solidFill>
              <a:latin typeface="Arial"/>
            </a:endParaRPr>
          </a:p>
          <a:p>
            <a:pPr marL="174600" indent="-174600" algn="just" defTabSz="914400">
              <a:lnSpc>
                <a:spcPct val="100000"/>
              </a:lnSpc>
              <a:buClr>
                <a:srgbClr val="000000"/>
              </a:buClr>
              <a:buFont typeface="Arial"/>
              <a:buChar char="–"/>
            </a:pPr>
            <a:r>
              <a:rPr b="0" lang="ru-RU" sz="1200" spc="-1" strike="noStrike">
                <a:solidFill>
                  <a:schemeClr val="dk1"/>
                </a:solidFill>
                <a:latin typeface="Arial"/>
              </a:rPr>
              <a:t>При прекращении подачи воды закройте открытые краны, воздержитесь от употребления воды из открытых водоемов.</a:t>
            </a:r>
            <a:endParaRPr b="0" lang="ru-RU" sz="1200" spc="-1" strike="noStrike">
              <a:solidFill>
                <a:srgbClr val="000000"/>
              </a:solidFill>
              <a:latin typeface="Arial"/>
            </a:endParaRPr>
          </a:p>
          <a:p>
            <a:pPr marL="174600" indent="-174600" algn="just" defTabSz="914400">
              <a:lnSpc>
                <a:spcPct val="100000"/>
              </a:lnSpc>
              <a:buClr>
                <a:srgbClr val="000000"/>
              </a:buClr>
              <a:buFont typeface="Arial"/>
              <a:buChar char="–"/>
            </a:pPr>
            <a:r>
              <a:rPr b="0" lang="ru-RU" sz="1200" spc="-1" strike="noStrike">
                <a:solidFill>
                  <a:schemeClr val="dk1"/>
                </a:solidFill>
                <a:latin typeface="Arial"/>
              </a:rPr>
              <a:t>При отключении центрального отопления используйте электрообогреватели только заводского изготовления. Для сохранения тепла закройте окна и балконные двери одеялами, заделайте в них все щели.</a:t>
            </a:r>
            <a:endParaRPr b="0" lang="ru-RU" sz="1200" spc="-1" strike="noStrike">
              <a:solidFill>
                <a:srgbClr val="000000"/>
              </a:solidFill>
              <a:latin typeface="Arial"/>
            </a:endParaRPr>
          </a:p>
          <a:p>
            <a:pPr marL="174600" indent="-174600" algn="just" defTabSz="914400">
              <a:lnSpc>
                <a:spcPct val="100000"/>
              </a:lnSpc>
              <a:buClr>
                <a:srgbClr val="000000"/>
              </a:buClr>
              <a:buFont typeface="Arial"/>
              <a:buChar char="–"/>
            </a:pPr>
            <a:r>
              <a:rPr b="0" lang="ru-RU" sz="1200" spc="-1" strike="noStrike">
                <a:solidFill>
                  <a:schemeClr val="dk1"/>
                </a:solidFill>
                <a:latin typeface="Arial"/>
              </a:rPr>
              <a:t>При прекращении подачи газа отключите газовые приборы.</a:t>
            </a:r>
            <a:endParaRPr b="0" lang="ru-RU" sz="1200" spc="-1" strike="noStrike">
              <a:solidFill>
                <a:srgbClr val="000000"/>
              </a:solidFill>
              <a:latin typeface="Arial"/>
            </a:endParaRPr>
          </a:p>
          <a:p>
            <a:pPr marL="174600" indent="-174600" algn="just" defTabSz="914400">
              <a:lnSpc>
                <a:spcPct val="100000"/>
              </a:lnSpc>
              <a:tabLst>
                <a:tab algn="l" pos="0"/>
              </a:tabLst>
            </a:pPr>
            <a:r>
              <a:rPr b="1" lang="ru-RU" sz="1200" spc="-1" strike="noStrike">
                <a:solidFill>
                  <a:schemeClr val="dk1"/>
                </a:solidFill>
                <a:latin typeface="Arial"/>
              </a:rPr>
              <a:t>Аварии на коммунальных сетях ликвидируются, как правило, в кратчайшие сроки.</a:t>
            </a:r>
            <a:endParaRPr b="0" lang="ru-RU" sz="1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6" name="Прямоугольник 18"/>
          <p:cNvSpPr/>
          <p:nvPr/>
        </p:nvSpPr>
        <p:spPr>
          <a:xfrm>
            <a:off x="3132000" y="116640"/>
            <a:ext cx="2808000" cy="3076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 defTabSz="914400">
              <a:lnSpc>
                <a:spcPct val="100000"/>
              </a:lnSpc>
            </a:pPr>
            <a:r>
              <a:rPr b="1" i="1" lang="ru-RU" sz="1400" spc="-1" strike="noStrike">
                <a:solidFill>
                  <a:srgbClr val="c00000"/>
                </a:solidFill>
                <a:latin typeface="Arial"/>
              </a:rPr>
              <a:t>При авариях и катастрофах на транспорте:</a:t>
            </a:r>
            <a:endParaRPr b="0" lang="ru-RU" sz="1400" spc="-1" strike="noStrike">
              <a:solidFill>
                <a:srgbClr val="000000"/>
              </a:solidFill>
              <a:latin typeface="Arial"/>
            </a:endParaRPr>
          </a:p>
          <a:p>
            <a:pPr marL="174600" indent="-174600" algn="just" defTabSz="914400">
              <a:lnSpc>
                <a:spcPct val="100000"/>
              </a:lnSpc>
              <a:buClr>
                <a:srgbClr val="000000"/>
              </a:buClr>
              <a:buFont typeface="Calibri"/>
              <a:buChar char="–"/>
            </a:pPr>
            <a:r>
              <a:rPr b="0" lang="ru-RU" sz="1200" spc="-1" strike="noStrike">
                <a:solidFill>
                  <a:schemeClr val="dk1"/>
                </a:solidFill>
                <a:latin typeface="Arial"/>
              </a:rPr>
              <a:t>Вызовите к месту происшествия спасателей, скорую медицинскую помощь и работников ГИБДД.</a:t>
            </a:r>
            <a:endParaRPr b="0" lang="ru-RU" sz="1200" spc="-1" strike="noStrike">
              <a:solidFill>
                <a:srgbClr val="000000"/>
              </a:solidFill>
              <a:latin typeface="Arial"/>
            </a:endParaRPr>
          </a:p>
          <a:p>
            <a:pPr marL="174600" indent="-174600" algn="just" defTabSz="914400">
              <a:lnSpc>
                <a:spcPct val="100000"/>
              </a:lnSpc>
              <a:buClr>
                <a:srgbClr val="000000"/>
              </a:buClr>
              <a:buFont typeface="Calibri"/>
              <a:buChar char="–"/>
            </a:pPr>
            <a:r>
              <a:rPr b="0" lang="ru-RU" sz="1200" spc="-1" strike="noStrike">
                <a:solidFill>
                  <a:schemeClr val="dk1"/>
                </a:solidFill>
                <a:latin typeface="Arial"/>
              </a:rPr>
              <a:t>Место происшествия оградите предупредительными знаками.</a:t>
            </a:r>
            <a:endParaRPr b="0" lang="ru-RU" sz="1200" spc="-1" strike="noStrike">
              <a:solidFill>
                <a:srgbClr val="000000"/>
              </a:solidFill>
              <a:latin typeface="Arial"/>
            </a:endParaRPr>
          </a:p>
          <a:p>
            <a:pPr marL="174600" indent="-174600" algn="just" defTabSz="914400">
              <a:lnSpc>
                <a:spcPct val="100000"/>
              </a:lnSpc>
              <a:buClr>
                <a:srgbClr val="000000"/>
              </a:buClr>
              <a:buFont typeface="Calibri"/>
              <a:buChar char="–"/>
            </a:pPr>
            <a:r>
              <a:rPr b="0" lang="ru-RU" sz="1200" spc="-1" strike="noStrike">
                <a:solidFill>
                  <a:schemeClr val="dk1"/>
                </a:solidFill>
                <a:latin typeface="Arial"/>
              </a:rPr>
              <a:t>Примите меры по спасению людей из поврежденного транспорта.</a:t>
            </a:r>
            <a:endParaRPr b="0" lang="ru-RU" sz="1200" spc="-1" strike="noStrike">
              <a:solidFill>
                <a:srgbClr val="000000"/>
              </a:solidFill>
              <a:latin typeface="Arial"/>
            </a:endParaRPr>
          </a:p>
          <a:p>
            <a:pPr marL="174600" indent="-174600" algn="just" defTabSz="914400">
              <a:lnSpc>
                <a:spcPct val="100000"/>
              </a:lnSpc>
              <a:buClr>
                <a:srgbClr val="000000"/>
              </a:buClr>
              <a:buFont typeface="Calibri"/>
              <a:buChar char="–"/>
            </a:pPr>
            <a:r>
              <a:rPr b="0" lang="ru-RU" sz="1200" spc="-1" strike="noStrike">
                <a:solidFill>
                  <a:schemeClr val="dk1"/>
                </a:solidFill>
                <a:latin typeface="Arial"/>
              </a:rPr>
              <a:t>По возможности окажите первую помощь пострадавшим.</a:t>
            </a:r>
            <a:endParaRPr b="0" lang="ru-RU" sz="1200" spc="-1" strike="noStrike">
              <a:solidFill>
                <a:srgbClr val="000000"/>
              </a:solidFill>
              <a:latin typeface="Arial"/>
            </a:endParaRPr>
          </a:p>
          <a:p>
            <a:pPr marL="174600" indent="-174600" algn="just" defTabSz="914400">
              <a:lnSpc>
                <a:spcPct val="100000"/>
              </a:lnSpc>
              <a:buClr>
                <a:srgbClr val="000000"/>
              </a:buClr>
              <a:buFont typeface="Calibri"/>
              <a:buChar char="–"/>
            </a:pPr>
            <a:r>
              <a:rPr b="0" lang="ru-RU" sz="1200" spc="-1" strike="noStrike">
                <a:solidFill>
                  <a:schemeClr val="dk1"/>
                </a:solidFill>
                <a:latin typeface="Arial"/>
              </a:rPr>
              <a:t>Пострадавших, после оказания первой помощи, необходимо доставить в ближайшие лечебные учреждения.</a:t>
            </a:r>
            <a:endParaRPr b="0" lang="ru-RU" sz="12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57" name="Picture 2" descr="\\192.168.1.9\общая папка\8Зайцев\Памятка техн. чс\Памятка-Действия-населения-при-ЧС-техногенного-характера-scaled.jpg"/>
          <p:cNvPicPr/>
          <p:nvPr/>
        </p:nvPicPr>
        <p:blipFill>
          <a:blip r:embed="rId2"/>
          <a:srcRect l="37878" t="85220" r="46088" b="2907"/>
          <a:stretch/>
        </p:blipFill>
        <p:spPr>
          <a:xfrm>
            <a:off x="3420000" y="5428080"/>
            <a:ext cx="2232000" cy="1168920"/>
          </a:xfrm>
          <a:prstGeom prst="rect">
            <a:avLst/>
          </a:prstGeom>
          <a:ln w="28575">
            <a:solidFill>
              <a:srgbClr val="c00000"/>
            </a:solidFill>
            <a:round/>
          </a:ln>
        </p:spPr>
      </p:pic>
      <p:pic>
        <p:nvPicPr>
          <p:cNvPr id="58" name="Picture 5" descr="C:\Documents and Settings\L_PURTOVA\Мои документы\Загрузки\img4.jpg"/>
          <p:cNvPicPr/>
          <p:nvPr/>
        </p:nvPicPr>
        <p:blipFill>
          <a:blip r:embed="rId3"/>
          <a:srcRect l="52787" t="76068" r="29409" b="6667"/>
          <a:stretch/>
        </p:blipFill>
        <p:spPr>
          <a:xfrm>
            <a:off x="251640" y="5041800"/>
            <a:ext cx="2592000" cy="1699200"/>
          </a:xfrm>
          <a:prstGeom prst="rect">
            <a:avLst/>
          </a:prstGeom>
          <a:ln w="0">
            <a:noFill/>
          </a:ln>
        </p:spPr>
      </p:pic>
      <p:pic>
        <p:nvPicPr>
          <p:cNvPr id="59" name="Picture 2" descr="\\192.168.1.9\общая папка\8Зайцев\Памятка техн. чс\Памятка-Действия-населения-при-ЧС-техногенного-характера-scaled.jpg"/>
          <p:cNvPicPr/>
          <p:nvPr/>
        </p:nvPicPr>
        <p:blipFill>
          <a:blip r:embed="rId4"/>
          <a:srcRect l="2132" t="17589" r="76342" b="60859"/>
          <a:stretch/>
        </p:blipFill>
        <p:spPr>
          <a:xfrm>
            <a:off x="3132000" y="3240000"/>
            <a:ext cx="2808000" cy="198900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nodeType="withEffect" fill="hold" presetClass="entr" presetID="3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blinds(horizontal)" transition="in">
                                      <p:cBhvr additive="repl">
                                        <p:cTn id="7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" name="Picture 2" descr="\\192.168.1.9\общая папка\8Зайцев\Памятка техн. чс\Памятка-Действия-населения-при-ЧС-техногенного-характера-scaled.jpg"/>
          <p:cNvPicPr/>
          <p:nvPr/>
        </p:nvPicPr>
        <p:blipFill>
          <a:blip r:embed="rId1"/>
          <a:srcRect l="76680" t="17589" r="2691" b="60859"/>
          <a:stretch/>
        </p:blipFill>
        <p:spPr>
          <a:xfrm>
            <a:off x="6156000" y="2133000"/>
            <a:ext cx="2769840" cy="1728000"/>
          </a:xfrm>
          <a:prstGeom prst="rect">
            <a:avLst/>
          </a:prstGeom>
          <a:ln w="0">
            <a:noFill/>
          </a:ln>
        </p:spPr>
      </p:pic>
      <p:pic>
        <p:nvPicPr>
          <p:cNvPr id="61" name="Picture 2" descr="\\192.168.1.9\общая папка\8Зайцев\Памятка техн. чс\ЧС тех.jpg"/>
          <p:cNvPicPr/>
          <p:nvPr/>
        </p:nvPicPr>
        <p:blipFill>
          <a:blip r:embed="rId2">
            <a:lum bright="30000"/>
          </a:blip>
          <a:srcRect l="1961" t="71058" r="74429" b="4774"/>
          <a:stretch/>
        </p:blipFill>
        <p:spPr>
          <a:xfrm>
            <a:off x="179640" y="5013000"/>
            <a:ext cx="2664000" cy="1656000"/>
          </a:xfrm>
          <a:prstGeom prst="rect">
            <a:avLst/>
          </a:prstGeom>
          <a:ln w="0">
            <a:noFill/>
          </a:ln>
        </p:spPr>
      </p:pic>
      <p:pic>
        <p:nvPicPr>
          <p:cNvPr id="62" name="Picture 2" descr="C:\Documents and Settings\L_PURTOVA\Мои документы\Загрузки\гтс27.jpg"/>
          <p:cNvPicPr/>
          <p:nvPr/>
        </p:nvPicPr>
        <p:blipFill>
          <a:blip r:embed="rId3"/>
          <a:srcRect l="7143" t="62513" r="47999" b="4743"/>
          <a:stretch/>
        </p:blipFill>
        <p:spPr>
          <a:xfrm>
            <a:off x="3086280" y="4725000"/>
            <a:ext cx="2853720" cy="1944000"/>
          </a:xfrm>
          <a:prstGeom prst="rect">
            <a:avLst/>
          </a:prstGeom>
          <a:ln w="0">
            <a:noFill/>
          </a:ln>
        </p:spPr>
      </p:pic>
      <p:sp>
        <p:nvSpPr>
          <p:cNvPr id="63" name="Прямоугольник 6"/>
          <p:cNvSpPr/>
          <p:nvPr/>
        </p:nvSpPr>
        <p:spPr>
          <a:xfrm>
            <a:off x="35640" y="44640"/>
            <a:ext cx="2952000" cy="6741000"/>
          </a:xfrm>
          <a:prstGeom prst="rect">
            <a:avLst/>
          </a:prstGeom>
          <a:noFill/>
          <a:ln w="38100">
            <a:solidFill>
              <a:srgbClr val="c0504d">
                <a:lumMod val="50000"/>
              </a:srgbClr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ru-RU" sz="1800" spc="-1" strike="noStrike">
              <a:solidFill>
                <a:schemeClr val="lt1"/>
              </a:solidFill>
              <a:latin typeface="Calibri"/>
            </a:endParaRPr>
          </a:p>
        </p:txBody>
      </p:sp>
      <p:sp>
        <p:nvSpPr>
          <p:cNvPr id="64" name="Прямоугольник 9"/>
          <p:cNvSpPr/>
          <p:nvPr/>
        </p:nvSpPr>
        <p:spPr>
          <a:xfrm>
            <a:off x="3060000" y="44640"/>
            <a:ext cx="2952000" cy="6741000"/>
          </a:xfrm>
          <a:prstGeom prst="rect">
            <a:avLst/>
          </a:prstGeom>
          <a:noFill/>
          <a:ln w="38100">
            <a:solidFill>
              <a:srgbClr val="c0504d">
                <a:lumMod val="50000"/>
              </a:srgbClr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ru-RU" sz="1800" spc="-1" strike="noStrike">
              <a:solidFill>
                <a:schemeClr val="lt1"/>
              </a:solidFill>
              <a:latin typeface="Calibri"/>
            </a:endParaRPr>
          </a:p>
        </p:txBody>
      </p:sp>
      <p:sp>
        <p:nvSpPr>
          <p:cNvPr id="65" name="Прямоугольник 10"/>
          <p:cNvSpPr/>
          <p:nvPr/>
        </p:nvSpPr>
        <p:spPr>
          <a:xfrm>
            <a:off x="6084000" y="44640"/>
            <a:ext cx="2952000" cy="6741000"/>
          </a:xfrm>
          <a:prstGeom prst="rect">
            <a:avLst/>
          </a:prstGeom>
          <a:noFill/>
          <a:ln w="38100">
            <a:solidFill>
              <a:srgbClr val="c0504d">
                <a:lumMod val="50000"/>
              </a:srgbClr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ru-RU" sz="1800" spc="-1" strike="noStrike">
              <a:solidFill>
                <a:schemeClr val="lt1"/>
              </a:solidFill>
              <a:latin typeface="Calibri"/>
            </a:endParaRPr>
          </a:p>
        </p:txBody>
      </p:sp>
      <p:sp>
        <p:nvSpPr>
          <p:cNvPr id="66" name="TextBox 15"/>
          <p:cNvSpPr/>
          <p:nvPr/>
        </p:nvSpPr>
        <p:spPr>
          <a:xfrm>
            <a:off x="6156000" y="116640"/>
            <a:ext cx="2736000" cy="777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 defTabSz="914400">
              <a:lnSpc>
                <a:spcPct val="100000"/>
              </a:lnSpc>
            </a:pPr>
            <a:r>
              <a:rPr b="1" lang="ru-RU" sz="900" spc="-1" strike="noStrike">
                <a:solidFill>
                  <a:schemeClr val="lt1"/>
                </a:solidFill>
                <a:latin typeface="Arial"/>
              </a:rPr>
              <a:t>Объединенный учебно-методический центр </a:t>
            </a:r>
            <a:endParaRPr b="0" lang="ru-RU" sz="900" spc="-1" strike="noStrike">
              <a:solidFill>
                <a:srgbClr val="000000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ru-RU" sz="900" spc="-1" strike="noStrike">
                <a:solidFill>
                  <a:schemeClr val="lt1"/>
                </a:solidFill>
                <a:latin typeface="Arial"/>
              </a:rPr>
              <a:t>по ГО и ЧС</a:t>
            </a:r>
            <a:endParaRPr b="0" lang="ru-RU" sz="900" spc="-1" strike="noStrike">
              <a:solidFill>
                <a:srgbClr val="000000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ru-RU" sz="900" spc="-1" strike="noStrike">
                <a:solidFill>
                  <a:schemeClr val="lt1"/>
                </a:solidFill>
                <a:latin typeface="Arial"/>
              </a:rPr>
              <a:t>Государственного казенного учреждения Тюменской области «Тюменская областная служба экстренного реагирования»</a:t>
            </a:r>
            <a:endParaRPr b="0" lang="ru-RU" sz="9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7" name="TextBox 17"/>
          <p:cNvSpPr/>
          <p:nvPr/>
        </p:nvSpPr>
        <p:spPr>
          <a:xfrm>
            <a:off x="0" y="44640"/>
            <a:ext cx="2987640" cy="2162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 defTabSz="914400">
              <a:lnSpc>
                <a:spcPct val="100000"/>
              </a:lnSpc>
            </a:pPr>
            <a:r>
              <a:rPr b="1" i="1" lang="ru-RU" sz="1400" spc="-1" strike="noStrike">
                <a:solidFill>
                  <a:srgbClr val="c00000"/>
                </a:solidFill>
                <a:latin typeface="Arial"/>
              </a:rPr>
              <a:t>Опасные техногенные происшествия: </a:t>
            </a:r>
            <a:endParaRPr b="0" lang="ru-RU" sz="1400" spc="-1" strike="noStrike">
              <a:solidFill>
                <a:srgbClr val="000000"/>
              </a:solidFill>
              <a:latin typeface="Arial"/>
            </a:endParaRPr>
          </a:p>
          <a:p>
            <a:pPr algn="just" defTabSz="914400">
              <a:lnSpc>
                <a:spcPct val="100000"/>
              </a:lnSpc>
            </a:pPr>
            <a:r>
              <a:rPr b="0" lang="ru-RU" sz="1200" spc="-1" strike="noStrike">
                <a:solidFill>
                  <a:schemeClr val="dk1"/>
                </a:solidFill>
                <a:latin typeface="Arial"/>
              </a:rPr>
              <a:t>Аварии в зданиях, сооружениях как производственного так и непроизводственного назначения или на транспорте, пожары, взрывы, высвобождение различных видов энергии и/или выбросы в окружающую среду радиоактивных веществ, материалов или опасных химических веществ.</a:t>
            </a:r>
            <a:endParaRPr b="0" lang="ru-RU" sz="1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8" name="TextBox 7"/>
          <p:cNvSpPr/>
          <p:nvPr/>
        </p:nvSpPr>
        <p:spPr>
          <a:xfrm>
            <a:off x="72000" y="2169360"/>
            <a:ext cx="2843280" cy="2101320"/>
          </a:xfrm>
          <a:prstGeom prst="rect">
            <a:avLst/>
          </a:prstGeom>
          <a:gradFill rotWithShape="0">
            <a:gsLst>
              <a:gs pos="0">
                <a:srgbClr val="ffa7a4"/>
              </a:gs>
              <a:gs pos="35000">
                <a:srgbClr val="ffc1be"/>
              </a:gs>
              <a:gs pos="100000">
                <a:srgbClr val="ffe5e5"/>
              </a:gs>
            </a:gsLst>
            <a:lin ang="16200000"/>
          </a:gradFill>
          <a:ln>
            <a:solidFill>
              <a:srgbClr val="be4b48"/>
            </a:solidFill>
            <a:round/>
          </a:ln>
          <a:effectLst>
            <a:outerShdw blurRad="39960" dir="5400000" dist="20160" rotWithShape="0">
              <a:srgbClr val="000000">
                <a:alpha val="38000"/>
              </a:srgbClr>
            </a:outerShdw>
          </a:effectLst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/>
        </p:style>
        <p:txBody>
          <a:bodyPr lIns="90000" rIns="90000" tIns="45000" bIns="45000" anchor="t">
            <a:spAutoFit/>
          </a:bodyPr>
          <a:p>
            <a:pPr algn="ctr" defTabSz="914400">
              <a:lnSpc>
                <a:spcPct val="100000"/>
              </a:lnSpc>
            </a:pPr>
            <a:r>
              <a:rPr b="1" lang="ru-RU" sz="1200" spc="-1" strike="noStrike">
                <a:solidFill>
                  <a:schemeClr val="dk1"/>
                </a:solidFill>
                <a:latin typeface="Arial"/>
              </a:rPr>
              <a:t>Звуки сирен означают сигнал </a:t>
            </a:r>
            <a:r>
              <a:rPr b="1" lang="ru-RU" sz="1200" spc="-1" strike="noStrike">
                <a:solidFill>
                  <a:srgbClr val="c00000"/>
                </a:solidFill>
                <a:latin typeface="Arial"/>
              </a:rPr>
              <a:t>«ВНИМАНИЕ ВСЕМ!» </a:t>
            </a:r>
            <a:endParaRPr b="0" lang="ru-RU" sz="1200" spc="-1" strike="noStrike">
              <a:solidFill>
                <a:srgbClr val="000000"/>
              </a:solidFill>
              <a:latin typeface="Arial"/>
            </a:endParaRPr>
          </a:p>
          <a:p>
            <a:pPr marL="174600" indent="-174600" algn="just" defTabSz="914400">
              <a:lnSpc>
                <a:spcPct val="100000"/>
              </a:lnSpc>
              <a:buClr>
                <a:srgbClr val="000000"/>
              </a:buClr>
              <a:buFont typeface="OpenSymbol"/>
              <a:buChar char="-"/>
            </a:pPr>
            <a:r>
              <a:rPr b="1" lang="ru-RU" sz="1200" spc="-1" strike="noStrike">
                <a:solidFill>
                  <a:schemeClr val="dk1"/>
                </a:solidFill>
                <a:latin typeface="Arial"/>
              </a:rPr>
              <a:t>Услышав сигнал, прослушайте сообщения, передаваемые СМИ или вещаемые по громкоговорителям.</a:t>
            </a:r>
            <a:endParaRPr b="0" lang="ru-RU" sz="1200" spc="-1" strike="noStrike">
              <a:solidFill>
                <a:srgbClr val="000000"/>
              </a:solidFill>
              <a:latin typeface="Arial"/>
            </a:endParaRPr>
          </a:p>
          <a:p>
            <a:pPr marL="174600" indent="-174600" algn="just" defTabSz="914400">
              <a:lnSpc>
                <a:spcPct val="100000"/>
              </a:lnSpc>
              <a:buClr>
                <a:srgbClr val="000000"/>
              </a:buClr>
              <a:buFont typeface="OpenSymbol"/>
              <a:buChar char="-"/>
            </a:pPr>
            <a:r>
              <a:rPr b="1" lang="ru-RU" sz="1200" spc="-1" strike="noStrike">
                <a:solidFill>
                  <a:schemeClr val="dk1"/>
                </a:solidFill>
                <a:latin typeface="Arial"/>
              </a:rPr>
              <a:t>Действуйте в соответствии с передаваемыми сообщениями. </a:t>
            </a:r>
            <a:endParaRPr b="0" lang="ru-RU" sz="1200" spc="-1" strike="noStrike">
              <a:solidFill>
                <a:srgbClr val="000000"/>
              </a:solidFill>
              <a:latin typeface="Arial"/>
            </a:endParaRPr>
          </a:p>
          <a:p>
            <a:pPr marL="174600" indent="-174600" algn="just" defTabSz="914400">
              <a:lnSpc>
                <a:spcPct val="100000"/>
              </a:lnSpc>
              <a:buClr>
                <a:srgbClr val="000000"/>
              </a:buClr>
              <a:buFont typeface="OpenSymbol"/>
              <a:buChar char="-"/>
            </a:pPr>
            <a:r>
              <a:rPr b="1" lang="ru-RU" sz="1200" spc="-1" strike="noStrike">
                <a:solidFill>
                  <a:schemeClr val="dk1"/>
                </a:solidFill>
                <a:latin typeface="Arial"/>
              </a:rPr>
              <a:t>В любой обстановке не теряйте самообладания и не поддавайтесь панике!</a:t>
            </a:r>
            <a:endParaRPr b="0" lang="ru-RU" sz="1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9" name="TextBox 11"/>
          <p:cNvSpPr/>
          <p:nvPr/>
        </p:nvSpPr>
        <p:spPr>
          <a:xfrm>
            <a:off x="3132000" y="44640"/>
            <a:ext cx="2808000" cy="6338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 defTabSz="914400">
              <a:lnSpc>
                <a:spcPct val="100000"/>
              </a:lnSpc>
            </a:pPr>
            <a:r>
              <a:rPr b="1" i="1" lang="ru-RU" sz="1400" spc="-1" strike="noStrike">
                <a:solidFill>
                  <a:srgbClr val="c00000"/>
                </a:solidFill>
                <a:latin typeface="Arial"/>
              </a:rPr>
              <a:t>При внезапном затоплении: </a:t>
            </a:r>
            <a:endParaRPr b="0" lang="ru-RU" sz="1400" spc="-1" strike="noStrike">
              <a:solidFill>
                <a:srgbClr val="000000"/>
              </a:solidFill>
              <a:latin typeface="Arial"/>
            </a:endParaRPr>
          </a:p>
          <a:p>
            <a:pPr marL="174600" indent="-174600" algn="just" defTabSz="914400">
              <a:lnSpc>
                <a:spcPct val="100000"/>
              </a:lnSpc>
              <a:buClr>
                <a:srgbClr val="000000"/>
              </a:buClr>
              <a:buFont typeface="Arial"/>
              <a:buChar char="–"/>
            </a:pPr>
            <a:r>
              <a:rPr b="0" lang="ru-RU" sz="1200" spc="-1" strike="noStrike">
                <a:solidFill>
                  <a:schemeClr val="dk1"/>
                </a:solidFill>
                <a:latin typeface="Arial"/>
              </a:rPr>
              <a:t>Срочно займите ближайшее возвышенное место, вплавь или с помощью подручных средств выбирайтесь на сухое место, лучше всего на дорогу или дамбу.</a:t>
            </a:r>
            <a:endParaRPr b="0" lang="ru-RU" sz="1200" spc="-1" strike="noStrike">
              <a:solidFill>
                <a:srgbClr val="000000"/>
              </a:solidFill>
              <a:latin typeface="Arial"/>
            </a:endParaRPr>
          </a:p>
          <a:p>
            <a:pPr marL="174600" indent="-174600" algn="just" defTabSz="914400">
              <a:lnSpc>
                <a:spcPct val="100000"/>
              </a:lnSpc>
              <a:buClr>
                <a:srgbClr val="000000"/>
              </a:buClr>
              <a:buFont typeface="Arial"/>
              <a:buChar char="–"/>
            </a:pPr>
            <a:r>
              <a:rPr b="0" lang="ru-RU" sz="1200" spc="-1" strike="noStrike">
                <a:solidFill>
                  <a:schemeClr val="dk1"/>
                </a:solidFill>
                <a:latin typeface="Arial"/>
              </a:rPr>
              <a:t>При подтоплении вашего дома отключите его электроснабжение, подайте сигнал о нахождении в доме (квартире) людей путем вывешивания из окна днем флага из яркой ткани, а ночью – фонаря. </a:t>
            </a:r>
            <a:endParaRPr b="0" lang="ru-RU" sz="1200" spc="-1" strike="noStrike">
              <a:solidFill>
                <a:srgbClr val="000000"/>
              </a:solidFill>
              <a:latin typeface="Arial"/>
            </a:endParaRPr>
          </a:p>
          <a:p>
            <a:pPr marL="174600" indent="-174600" algn="just" defTabSz="914400">
              <a:lnSpc>
                <a:spcPct val="100000"/>
              </a:lnSpc>
              <a:buClr>
                <a:srgbClr val="000000"/>
              </a:buClr>
              <a:buFont typeface="Arial"/>
              <a:buChar char="–"/>
            </a:pPr>
            <a:r>
              <a:rPr b="0" lang="ru-RU" sz="1200" spc="-1" strike="noStrike">
                <a:solidFill>
                  <a:schemeClr val="dk1"/>
                </a:solidFill>
                <a:latin typeface="Arial"/>
              </a:rPr>
              <a:t>Поднимитесь с нижних этажей на верхние, на чердаки или крыши, возьмите с собой все, что потребуется при эвакуации.</a:t>
            </a:r>
            <a:endParaRPr b="0" lang="ru-RU" sz="1200" spc="-1" strike="noStrike">
              <a:solidFill>
                <a:srgbClr val="000000"/>
              </a:solidFill>
              <a:latin typeface="Arial"/>
            </a:endParaRPr>
          </a:p>
          <a:p>
            <a:pPr marL="174600" indent="-174600" algn="just" defTabSz="914400">
              <a:lnSpc>
                <a:spcPct val="100000"/>
              </a:lnSpc>
              <a:buClr>
                <a:srgbClr val="000000"/>
              </a:buClr>
              <a:buFont typeface="Arial"/>
              <a:buChar char="–"/>
            </a:pPr>
            <a:r>
              <a:rPr b="0" lang="ru-RU" sz="1200" spc="-1" strike="noStrike">
                <a:solidFill>
                  <a:schemeClr val="dk1"/>
                </a:solidFill>
                <a:latin typeface="Arial"/>
              </a:rPr>
              <a:t>Для получения информации используйте радиоприемник с автономным питанием. Наиболее ценное имущество переместите на верхние этажи и чердаки.</a:t>
            </a:r>
            <a:endParaRPr b="0" lang="ru-RU" sz="1200" spc="-1" strike="noStrike">
              <a:solidFill>
                <a:srgbClr val="000000"/>
              </a:solidFill>
              <a:latin typeface="Arial"/>
            </a:endParaRPr>
          </a:p>
          <a:p>
            <a:pPr marL="174600" indent="-174600" algn="just" defTabSz="914400">
              <a:lnSpc>
                <a:spcPct val="100000"/>
              </a:lnSpc>
              <a:buClr>
                <a:srgbClr val="000000"/>
              </a:buClr>
              <a:buFont typeface="Arial"/>
              <a:buChar char="–"/>
            </a:pPr>
            <a:r>
              <a:rPr b="0" lang="ru-RU" sz="1200" spc="-1" strike="noStrike">
                <a:solidFill>
                  <a:schemeClr val="dk1"/>
                </a:solidFill>
                <a:latin typeface="Arial"/>
              </a:rPr>
              <a:t>Создайте запас продуктов питания и питьевой воды. </a:t>
            </a:r>
            <a:endParaRPr b="0" lang="ru-RU" sz="1200" spc="-1" strike="noStrike">
              <a:solidFill>
                <a:srgbClr val="000000"/>
              </a:solidFill>
              <a:latin typeface="Arial"/>
            </a:endParaRPr>
          </a:p>
          <a:p>
            <a:pPr marL="174600" indent="-1440"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ru-RU" sz="1200" spc="-1" strike="noStrike">
                <a:solidFill>
                  <a:schemeClr val="dk1"/>
                </a:solidFill>
                <a:latin typeface="Arial"/>
              </a:rPr>
              <a:t>Не пытайтесь эвакуироваться самостоятельно. </a:t>
            </a:r>
            <a:endParaRPr b="0" lang="ru-RU" sz="1200" spc="-1" strike="noStrike">
              <a:solidFill>
                <a:srgbClr val="000000"/>
              </a:solidFill>
              <a:latin typeface="Arial"/>
            </a:endParaRPr>
          </a:p>
          <a:p>
            <a:pPr marL="174600" algn="just" defTabSz="914400">
              <a:lnSpc>
                <a:spcPct val="100000"/>
              </a:lnSpc>
              <a:tabLst>
                <a:tab algn="l" pos="0"/>
              </a:tabLst>
            </a:pPr>
            <a:r>
              <a:rPr b="1" lang="ru-RU" sz="1200" spc="-1" strike="noStrike">
                <a:solidFill>
                  <a:srgbClr val="ffff00"/>
                </a:solidFill>
                <a:latin typeface="Arial"/>
              </a:rPr>
              <a:t>Это возможно только при видимости незатопленной территории, угрозе ухудшения обстановки, необходимости получения медицинской помощи, израсходовании продуктов питания и отсутствии перспектив в получении помощи со стороны.</a:t>
            </a:r>
            <a:endParaRPr b="0" lang="ru-RU" sz="1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0" name="TextBox 13"/>
          <p:cNvSpPr/>
          <p:nvPr/>
        </p:nvSpPr>
        <p:spPr>
          <a:xfrm>
            <a:off x="6156000" y="2106720"/>
            <a:ext cx="2720880" cy="1735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marL="171360" indent="-171360" algn="just" defTabSz="914400">
              <a:lnSpc>
                <a:spcPct val="100000"/>
              </a:lnSpc>
              <a:buClr>
                <a:srgbClr val="c00000"/>
              </a:buClr>
              <a:buFont typeface="Arial"/>
              <a:buChar char="•"/>
            </a:pPr>
            <a:r>
              <a:rPr b="1" lang="ru-RU" sz="1200" spc="-1" strike="noStrike">
                <a:solidFill>
                  <a:srgbClr val="ff0000"/>
                </a:solidFill>
                <a:latin typeface="Arial"/>
              </a:rPr>
              <a:t>Вызвать пожарную охрану.</a:t>
            </a:r>
            <a:endParaRPr b="0" lang="ru-RU" sz="1200" spc="-1" strike="noStrike">
              <a:solidFill>
                <a:srgbClr val="000000"/>
              </a:solidFill>
              <a:latin typeface="Arial"/>
            </a:endParaRPr>
          </a:p>
          <a:p>
            <a:pPr marL="171360" indent="-171360" algn="just" defTabSz="914400">
              <a:lnSpc>
                <a:spcPct val="100000"/>
              </a:lnSpc>
              <a:buClr>
                <a:srgbClr val="c00000"/>
              </a:buClr>
              <a:buFont typeface="Arial"/>
              <a:buChar char="•"/>
            </a:pPr>
            <a:r>
              <a:rPr b="1" lang="ru-RU" sz="1200" spc="-1" strike="noStrike">
                <a:solidFill>
                  <a:srgbClr val="ff0000"/>
                </a:solidFill>
                <a:latin typeface="Arial"/>
              </a:rPr>
              <a:t>Дышать через мокрую ткань.</a:t>
            </a:r>
            <a:endParaRPr b="0" lang="ru-RU" sz="1200" spc="-1" strike="noStrike">
              <a:solidFill>
                <a:srgbClr val="000000"/>
              </a:solidFill>
              <a:latin typeface="Arial"/>
            </a:endParaRPr>
          </a:p>
          <a:p>
            <a:pPr marL="171360" indent="-171360" algn="just" defTabSz="914400">
              <a:lnSpc>
                <a:spcPct val="100000"/>
              </a:lnSpc>
              <a:buClr>
                <a:srgbClr val="c00000"/>
              </a:buClr>
              <a:buFont typeface="Arial"/>
              <a:buChar char="•"/>
            </a:pPr>
            <a:r>
              <a:rPr b="1" lang="ru-RU" sz="1200" spc="-1" strike="noStrike">
                <a:solidFill>
                  <a:srgbClr val="ff0000"/>
                </a:solidFill>
                <a:latin typeface="Arial"/>
              </a:rPr>
              <a:t>Двигаться пригнувшись или ползком к выходу.</a:t>
            </a:r>
            <a:endParaRPr b="0" lang="ru-RU" sz="1200" spc="-1" strike="noStrike">
              <a:solidFill>
                <a:srgbClr val="000000"/>
              </a:solidFill>
              <a:latin typeface="Arial"/>
            </a:endParaRPr>
          </a:p>
          <a:p>
            <a:pPr marL="171360" indent="-171360" algn="just" defTabSz="914400">
              <a:lnSpc>
                <a:spcPct val="100000"/>
              </a:lnSpc>
              <a:buClr>
                <a:srgbClr val="c00000"/>
              </a:buClr>
              <a:buFont typeface="Arial"/>
              <a:buChar char="•"/>
            </a:pPr>
            <a:r>
              <a:rPr b="1" lang="ru-RU" sz="1200" spc="-1" strike="noStrike">
                <a:solidFill>
                  <a:srgbClr val="ff0000"/>
                </a:solidFill>
                <a:latin typeface="Arial"/>
              </a:rPr>
              <a:t>Не входить туда, где большая концентрация дыма.</a:t>
            </a:r>
            <a:endParaRPr b="0" lang="ru-RU" sz="1200" spc="-1" strike="noStrike">
              <a:solidFill>
                <a:srgbClr val="000000"/>
              </a:solidFill>
              <a:latin typeface="Arial"/>
            </a:endParaRPr>
          </a:p>
          <a:p>
            <a:pPr marL="171360" indent="-171360" algn="just" defTabSz="914400">
              <a:lnSpc>
                <a:spcPct val="100000"/>
              </a:lnSpc>
              <a:buClr>
                <a:srgbClr val="c00000"/>
              </a:buClr>
              <a:buFont typeface="Arial"/>
              <a:buChar char="•"/>
            </a:pPr>
            <a:r>
              <a:rPr b="1" lang="ru-RU" sz="1200" spc="-1" strike="noStrike">
                <a:solidFill>
                  <a:srgbClr val="ff0000"/>
                </a:solidFill>
                <a:latin typeface="Arial"/>
              </a:rPr>
              <a:t>Плотно закрыв за собой дверь, двигаться вдоль стены к лестнице</a:t>
            </a:r>
            <a:endParaRPr b="0" lang="ru-RU" sz="12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71" name="Объект 3" descr=""/>
          <p:cNvPicPr/>
          <p:nvPr/>
        </p:nvPicPr>
        <p:blipFill>
          <a:blip r:embed="rId4"/>
          <a:srcRect l="27705" t="66383" r="43118" b="5276"/>
          <a:stretch/>
        </p:blipFill>
        <p:spPr>
          <a:xfrm>
            <a:off x="6225480" y="116640"/>
            <a:ext cx="2666520" cy="1942920"/>
          </a:xfrm>
          <a:prstGeom prst="rect">
            <a:avLst/>
          </a:prstGeom>
          <a:ln w="0">
            <a:noFill/>
          </a:ln>
        </p:spPr>
      </p:pic>
      <p:sp>
        <p:nvSpPr>
          <p:cNvPr id="72" name="TextBox 18"/>
          <p:cNvSpPr/>
          <p:nvPr/>
        </p:nvSpPr>
        <p:spPr>
          <a:xfrm>
            <a:off x="6228360" y="44640"/>
            <a:ext cx="2664000" cy="303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 defTabSz="914400">
              <a:lnSpc>
                <a:spcPct val="100000"/>
              </a:lnSpc>
            </a:pPr>
            <a:r>
              <a:rPr b="1" i="1" lang="ru-RU" sz="1400" spc="-1" strike="noStrike">
                <a:solidFill>
                  <a:srgbClr val="c00000"/>
                </a:solidFill>
                <a:latin typeface="Arial"/>
              </a:rPr>
              <a:t>При пожаре в помещении:</a:t>
            </a:r>
            <a:endParaRPr b="0" lang="ru-RU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3" name="TextBox 14"/>
          <p:cNvSpPr/>
          <p:nvPr/>
        </p:nvSpPr>
        <p:spPr>
          <a:xfrm>
            <a:off x="0" y="4340880"/>
            <a:ext cx="2915280" cy="2376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 defTabSz="914400">
              <a:lnSpc>
                <a:spcPct val="100000"/>
              </a:lnSpc>
            </a:pPr>
            <a:r>
              <a:rPr b="1" i="1" lang="ru-RU" sz="1400" spc="-1" strike="noStrike">
                <a:solidFill>
                  <a:srgbClr val="c00000"/>
                </a:solidFill>
                <a:latin typeface="Arial"/>
              </a:rPr>
              <a:t>При опасности заражения химически-опасными веществами:</a:t>
            </a:r>
            <a:endParaRPr b="0" lang="ru-RU" sz="1400" spc="-1" strike="noStrike">
              <a:solidFill>
                <a:srgbClr val="000000"/>
              </a:solidFill>
              <a:latin typeface="Arial"/>
            </a:endParaRPr>
          </a:p>
          <a:p>
            <a:pPr marL="174600" indent="-174600" algn="just" defTabSz="914400">
              <a:lnSpc>
                <a:spcPct val="100000"/>
              </a:lnSpc>
              <a:buClr>
                <a:srgbClr val="002060"/>
              </a:buClr>
              <a:buFont typeface="Calibri"/>
              <a:buChar char="–"/>
            </a:pPr>
            <a:r>
              <a:rPr b="1" lang="ru-RU" sz="1200" spc="-1" strike="noStrike">
                <a:solidFill>
                  <a:srgbClr val="002060"/>
                </a:solidFill>
                <a:latin typeface="Arial"/>
              </a:rPr>
              <a:t>Быстро покиньте свое жилище;</a:t>
            </a:r>
            <a:endParaRPr b="0" lang="ru-RU" sz="1200" spc="-1" strike="noStrike">
              <a:solidFill>
                <a:srgbClr val="000000"/>
              </a:solidFill>
              <a:latin typeface="Arial"/>
            </a:endParaRPr>
          </a:p>
          <a:p>
            <a:pPr marL="174600" indent="-174600" algn="just" defTabSz="914400">
              <a:lnSpc>
                <a:spcPct val="100000"/>
              </a:lnSpc>
              <a:buClr>
                <a:srgbClr val="002060"/>
              </a:buClr>
              <a:buFont typeface="Calibri"/>
              <a:buChar char="–"/>
            </a:pPr>
            <a:r>
              <a:rPr b="1" lang="ru-RU" sz="1200" spc="-1" strike="noStrike">
                <a:solidFill>
                  <a:srgbClr val="002060"/>
                </a:solidFill>
                <a:latin typeface="Arial"/>
              </a:rPr>
              <a:t>Двигайтесь перпендикулярно направлению ветра;</a:t>
            </a:r>
            <a:endParaRPr b="0" lang="ru-RU" sz="1200" spc="-1" strike="noStrike">
              <a:solidFill>
                <a:srgbClr val="000000"/>
              </a:solidFill>
              <a:latin typeface="Arial"/>
            </a:endParaRPr>
          </a:p>
          <a:p>
            <a:pPr marL="174600" indent="-174600" algn="just" defTabSz="914400">
              <a:lnSpc>
                <a:spcPct val="100000"/>
              </a:lnSpc>
              <a:buClr>
                <a:srgbClr val="002060"/>
              </a:buClr>
              <a:buFont typeface="Calibri"/>
              <a:buChar char="–"/>
            </a:pPr>
            <a:r>
              <a:rPr b="1" lang="ru-RU" sz="1200" spc="-1" strike="noStrike">
                <a:solidFill>
                  <a:srgbClr val="002060"/>
                </a:solidFill>
                <a:latin typeface="Arial"/>
              </a:rPr>
              <a:t>При отсутствии времени на эвакуацию проведите герметизацию помещений;</a:t>
            </a:r>
            <a:endParaRPr b="0" lang="ru-RU" sz="1200" spc="-1" strike="noStrike">
              <a:solidFill>
                <a:srgbClr val="000000"/>
              </a:solidFill>
              <a:latin typeface="Arial"/>
            </a:endParaRPr>
          </a:p>
          <a:p>
            <a:pPr marL="174600" indent="-174600" algn="just" defTabSz="914400">
              <a:lnSpc>
                <a:spcPct val="100000"/>
              </a:lnSpc>
              <a:buClr>
                <a:srgbClr val="002060"/>
              </a:buClr>
              <a:buFont typeface="Calibri"/>
              <a:buChar char="–"/>
            </a:pPr>
            <a:r>
              <a:rPr b="1" lang="ru-RU" sz="1200" spc="-1" strike="noStrike">
                <a:solidFill>
                  <a:srgbClr val="002060"/>
                </a:solidFill>
                <a:latin typeface="Arial"/>
              </a:rPr>
              <a:t>Наденьте респиратор, или ватно-марлевую повязку (ВМП) смоченную водой.</a:t>
            </a:r>
            <a:endParaRPr b="0" lang="ru-RU" sz="1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4" name="TextBox 22"/>
          <p:cNvSpPr/>
          <p:nvPr/>
        </p:nvSpPr>
        <p:spPr>
          <a:xfrm>
            <a:off x="6156000" y="3789000"/>
            <a:ext cx="280800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 defTabSz="914400">
              <a:lnSpc>
                <a:spcPct val="100000"/>
              </a:lnSpc>
            </a:pPr>
            <a:r>
              <a:rPr b="1" lang="ru-RU" sz="1800" spc="-1" strike="noStrike">
                <a:solidFill>
                  <a:srgbClr val="c00000"/>
                </a:solidFill>
                <a:latin typeface="Calibri"/>
              </a:rPr>
              <a:t>Категорически нельзя: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75" name="Picture 2" descr="\\192.168.1.9\общая папка\8Зайцев\Памятка техн. чс\slide-86.jpg"/>
          <p:cNvPicPr/>
          <p:nvPr/>
        </p:nvPicPr>
        <p:blipFill>
          <a:blip r:embed="rId5"/>
          <a:srcRect l="1505" t="20249" r="74418" b="47605"/>
          <a:stretch/>
        </p:blipFill>
        <p:spPr>
          <a:xfrm>
            <a:off x="6156000" y="4077000"/>
            <a:ext cx="575640" cy="575640"/>
          </a:xfrm>
          <a:prstGeom prst="rect">
            <a:avLst/>
          </a:prstGeom>
          <a:ln w="0">
            <a:noFill/>
          </a:ln>
        </p:spPr>
      </p:pic>
      <p:pic>
        <p:nvPicPr>
          <p:cNvPr id="76" name="Picture 2" descr="\\192.168.1.9\общая папка\8Зайцев\Памятка техн. чс\slide-86.jpg"/>
          <p:cNvPicPr/>
          <p:nvPr/>
        </p:nvPicPr>
        <p:blipFill>
          <a:blip r:embed="rId6"/>
          <a:srcRect l="49666" t="18001" r="26257" b="47836"/>
          <a:stretch/>
        </p:blipFill>
        <p:spPr>
          <a:xfrm>
            <a:off x="6228360" y="4653000"/>
            <a:ext cx="575640" cy="611640"/>
          </a:xfrm>
          <a:prstGeom prst="rect">
            <a:avLst/>
          </a:prstGeom>
          <a:ln w="0">
            <a:noFill/>
          </a:ln>
        </p:spPr>
      </p:pic>
      <p:pic>
        <p:nvPicPr>
          <p:cNvPr id="77" name="Picture 2" descr="\\192.168.1.9\общая папка\8Зайцев\Памятка техн. чс\slide-86.jpg"/>
          <p:cNvPicPr/>
          <p:nvPr/>
        </p:nvPicPr>
        <p:blipFill>
          <a:blip r:embed="rId7"/>
          <a:srcRect l="73743" t="20249" r="2174" b="49615"/>
          <a:stretch/>
        </p:blipFill>
        <p:spPr>
          <a:xfrm>
            <a:off x="6189840" y="5301360"/>
            <a:ext cx="614160" cy="575640"/>
          </a:xfrm>
          <a:prstGeom prst="rect">
            <a:avLst/>
          </a:prstGeom>
          <a:ln w="0">
            <a:noFill/>
          </a:ln>
        </p:spPr>
      </p:pic>
      <p:sp>
        <p:nvSpPr>
          <p:cNvPr id="78" name="TextBox 27"/>
          <p:cNvSpPr/>
          <p:nvPr/>
        </p:nvSpPr>
        <p:spPr>
          <a:xfrm>
            <a:off x="6876360" y="4149000"/>
            <a:ext cx="2016000" cy="455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914400">
              <a:lnSpc>
                <a:spcPct val="100000"/>
              </a:lnSpc>
            </a:pPr>
            <a:r>
              <a:rPr b="0" lang="ru-RU" sz="1200" spc="-1" strike="noStrike">
                <a:solidFill>
                  <a:schemeClr val="dk1"/>
                </a:solidFill>
                <a:latin typeface="Arial"/>
              </a:rPr>
              <a:t>Пользоваться лифтом при эвакуации.</a:t>
            </a:r>
            <a:endParaRPr b="0" lang="ru-RU" sz="1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9" name="TextBox 29"/>
          <p:cNvSpPr/>
          <p:nvPr/>
        </p:nvSpPr>
        <p:spPr>
          <a:xfrm>
            <a:off x="6948360" y="4653000"/>
            <a:ext cx="1944000" cy="455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914400">
              <a:lnSpc>
                <a:spcPct val="100000"/>
              </a:lnSpc>
            </a:pPr>
            <a:r>
              <a:rPr b="0" lang="ru-RU" sz="1200" spc="-1" strike="noStrike">
                <a:solidFill>
                  <a:schemeClr val="dk1"/>
                </a:solidFill>
                <a:latin typeface="Arial"/>
              </a:rPr>
              <a:t>Прыгать с балконов и этажей выше первого.</a:t>
            </a:r>
            <a:endParaRPr b="0" lang="ru-RU" sz="1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0" name="TextBox 30"/>
          <p:cNvSpPr/>
          <p:nvPr/>
        </p:nvSpPr>
        <p:spPr>
          <a:xfrm>
            <a:off x="6948360" y="5085360"/>
            <a:ext cx="2016000" cy="82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914400">
              <a:lnSpc>
                <a:spcPct val="100000"/>
              </a:lnSpc>
            </a:pPr>
            <a:r>
              <a:rPr b="0" lang="ru-RU" sz="1200" spc="-1" strike="noStrike">
                <a:solidFill>
                  <a:schemeClr val="dk1"/>
                </a:solidFill>
                <a:latin typeface="Arial"/>
              </a:rPr>
              <a:t>Возвращаться за забытыми вещами, если вам удалось покинуть здание.</a:t>
            </a:r>
            <a:endParaRPr b="0" lang="ru-RU" sz="12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81" name="Объект 3" descr=""/>
          <p:cNvPicPr/>
          <p:nvPr/>
        </p:nvPicPr>
        <p:blipFill>
          <a:blip r:embed="rId8"/>
          <a:srcRect l="42904" t="87386" r="27160" b="1047"/>
          <a:stretch/>
        </p:blipFill>
        <p:spPr>
          <a:xfrm>
            <a:off x="6156000" y="5949360"/>
            <a:ext cx="2736000" cy="79164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8" dur="indefinite" restart="never" nodeType="tmRoot">
          <p:childTnLst>
            <p:seq>
              <p:cTn id="9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nodeType="clickEffect" fill="hold" presetClass="entr" presetID="2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edge" transition="in">
                                      <p:cBhvr additive="repl">
                                        <p:cTn id="14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nodeType="after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xmlns:r="http://schemas.openxmlformats.org/officeDocument/2006/relationships" name="Тема Office">
  <a:themeElements>
    <a:clrScheme name="Стандартная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 pitchFamily="0" charset="1"/>
        <a:ea typeface=""/>
        <a:cs typeface=""/>
      </a:majorFont>
      <a:minorFont>
        <a:latin typeface="Calibri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2.xml><?xml version="1.0" encoding="utf-8"?>
<a:theme xmlns:a="http://schemas.openxmlformats.org/drawingml/2006/main" xmlns:r="http://schemas.openxmlformats.org/officeDocument/2006/relationships" name="Office Them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240</TotalTime>
  <Application>LibreOffice/7.6.4.1$Windows_X86_64 LibreOffice_project/e19e193f88cd6c0525a17fb7a176ed8e6a3e2aa1</Application>
  <AppVersion>15.0000</AppVersion>
  <Words>578</Words>
  <Paragraphs>58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2023-10-17T09:09:23Z</dcterms:created>
  <dc:creator>User</dc:creator>
  <dc:description/>
  <dc:language>ru-RU</dc:language>
  <cp:lastModifiedBy>User</cp:lastModifiedBy>
  <dcterms:modified xsi:type="dcterms:W3CDTF">2023-10-18T10:19:40Z</dcterms:modified>
  <cp:revision>29</cp:revision>
  <dc:subject/>
  <dc:title>Слайд 1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otes">
    <vt:i4>2</vt:i4>
  </property>
  <property fmtid="{D5CDD505-2E9C-101B-9397-08002B2CF9AE}" pid="3" name="PresentationFormat">
    <vt:lpwstr>Экран (4:3)</vt:lpwstr>
  </property>
  <property fmtid="{D5CDD505-2E9C-101B-9397-08002B2CF9AE}" pid="4" name="Slides">
    <vt:i4>2</vt:i4>
  </property>
</Properties>
</file>