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59" r:id="rId4"/>
    <p:sldId id="267" r:id="rId5"/>
    <p:sldId id="268" r:id="rId6"/>
    <p:sldId id="269" r:id="rId7"/>
    <p:sldId id="270" r:id="rId8"/>
    <p:sldId id="266" r:id="rId9"/>
    <p:sldId id="261" r:id="rId10"/>
    <p:sldId id="262" r:id="rId11"/>
    <p:sldId id="263" r:id="rId12"/>
    <p:sldId id="264" r:id="rId13"/>
    <p:sldId id="265" r:id="rId14"/>
    <p:sldId id="26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-27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3519-EB6B-49F4-924A-B18B264E5D9A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4AFE-43C1-4BAC-944E-D28C86CA7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928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3519-EB6B-49F4-924A-B18B264E5D9A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4AFE-43C1-4BAC-944E-D28C86CA7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474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3519-EB6B-49F4-924A-B18B264E5D9A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4AFE-43C1-4BAC-944E-D28C86CA727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0037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3519-EB6B-49F4-924A-B18B264E5D9A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4AFE-43C1-4BAC-944E-D28C86CA7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692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3519-EB6B-49F4-924A-B18B264E5D9A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4AFE-43C1-4BAC-944E-D28C86CA727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5655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3519-EB6B-49F4-924A-B18B264E5D9A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4AFE-43C1-4BAC-944E-D28C86CA7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481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3519-EB6B-49F4-924A-B18B264E5D9A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4AFE-43C1-4BAC-944E-D28C86CA7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521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3519-EB6B-49F4-924A-B18B264E5D9A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4AFE-43C1-4BAC-944E-D28C86CA7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176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3519-EB6B-49F4-924A-B18B264E5D9A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4AFE-43C1-4BAC-944E-D28C86CA7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007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3519-EB6B-49F4-924A-B18B264E5D9A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4AFE-43C1-4BAC-944E-D28C86CA7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006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3519-EB6B-49F4-924A-B18B264E5D9A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4AFE-43C1-4BAC-944E-D28C86CA7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337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3519-EB6B-49F4-924A-B18B264E5D9A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4AFE-43C1-4BAC-944E-D28C86CA7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30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3519-EB6B-49F4-924A-B18B264E5D9A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4AFE-43C1-4BAC-944E-D28C86CA7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692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3519-EB6B-49F4-924A-B18B264E5D9A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4AFE-43C1-4BAC-944E-D28C86CA7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372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3519-EB6B-49F4-924A-B18B264E5D9A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4AFE-43C1-4BAC-944E-D28C86CA7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050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4AFE-43C1-4BAC-944E-D28C86CA7272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3519-EB6B-49F4-924A-B18B264E5D9A}" type="datetimeFigureOut">
              <a:rPr lang="ru-RU" smtClean="0"/>
              <a:t>19.11.2020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268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D3519-EB6B-49F4-924A-B18B264E5D9A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7D14AFE-43C1-4BAC-944E-D28C86CA72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863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825910"/>
            <a:ext cx="8979036" cy="1666567"/>
          </a:xfrm>
        </p:spPr>
        <p:txBody>
          <a:bodyPr/>
          <a:lstStyle/>
          <a:p>
            <a:pPr algn="just"/>
            <a:r>
              <a:rPr lang="ru-RU" sz="6600" b="1" dirty="0" smtClean="0">
                <a:solidFill>
                  <a:srgbClr val="002060"/>
                </a:solidFill>
              </a:rPr>
              <a:t>Идеальные родители</a:t>
            </a:r>
            <a:endParaRPr lang="ru-RU" sz="66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2787445"/>
            <a:ext cx="8551333" cy="2360287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Существует ли идеал </a:t>
            </a:r>
          </a:p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и можно ли его достичь?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r>
              <a:rPr lang="ru-RU" sz="3600" b="1" dirty="0">
                <a:solidFill>
                  <a:srgbClr val="002060"/>
                </a:solidFill>
              </a:rPr>
              <a:t>П</a:t>
            </a:r>
            <a:r>
              <a:rPr lang="ru-RU" sz="3600" b="1" dirty="0" smtClean="0">
                <a:solidFill>
                  <a:srgbClr val="002060"/>
                </a:solidFill>
              </a:rPr>
              <a:t>рактикум подготовила </a:t>
            </a:r>
          </a:p>
          <a:p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Педагог – психолог</a:t>
            </a:r>
          </a:p>
          <a:p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 Журавлева Н.Ю.</a:t>
            </a:r>
            <a:endParaRPr lang="ru-RU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1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049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Либеральная модель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63329"/>
            <a:ext cx="8596668" cy="504394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2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принцип: воспитывать, не ограничивая. 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Диктат полностью исключается. 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Наказания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придирки запрещены.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Надо «запретить запрещать». 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должен расти в атмосфере любви и понимания.</a:t>
            </a:r>
          </a:p>
          <a:p>
            <a:pPr marL="0" indent="0" algn="ctr">
              <a:buNone/>
            </a:pPr>
            <a:r>
              <a:rPr lang="ru-RU" sz="26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Достоинства: </a:t>
            </a:r>
          </a:p>
          <a:p>
            <a:pPr marL="0" indent="0" algn="ctr">
              <a:buNone/>
            </a:pPr>
            <a:r>
              <a:rPr lang="ru-RU" sz="2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Безусловный принцип «Ребёнок 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быть счастлив</a:t>
            </a:r>
            <a:r>
              <a:rPr lang="ru-RU" sz="2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!»</a:t>
            </a:r>
            <a:endParaRPr lang="ru-RU" sz="26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6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Предупреждение </a:t>
            </a:r>
            <a:r>
              <a:rPr lang="ru-RU" sz="26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последствий</a:t>
            </a:r>
            <a:r>
              <a:rPr lang="ru-RU" sz="26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600" b="1" i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Детям сложно понять, что хорошо или плохо, они нуждаются в ориентирах, чтобы чувствовать себя спокойно.</a:t>
            </a:r>
          </a:p>
          <a:p>
            <a:pPr marL="0" indent="0">
              <a:buNone/>
            </a:pPr>
            <a:r>
              <a:rPr lang="ru-RU" sz="2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Ограничение позволяют ребёнку лучше чувствовать себя в обществе.</a:t>
            </a:r>
            <a:endParaRPr lang="ru-RU" sz="26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7231184" y="552200"/>
            <a:ext cx="725136" cy="57463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003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Объяснительный авторитет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342103"/>
            <a:ext cx="10914899" cy="5176684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принцип: понимать и объяснять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Долой авторитарность и вседозволенность!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требование – объяснять всё и всегда!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 надеетесь, что ребёнок будет принимать правильные решения,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опираясь на здравый смысл.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 думаете, что он будет вас слушать в конце концов!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Достоинства: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Вести переговоры –это иногда полезно.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Предупреждение </a:t>
            </a:r>
            <a:r>
              <a:rPr lang="ru-RU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последствиях: </a:t>
            </a:r>
          </a:p>
          <a:p>
            <a:pPr>
              <a:spcBef>
                <a:spcPts val="0"/>
              </a:spcBef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ограничительных рамок, не смотря на обстоятельства, опасно. </a:t>
            </a:r>
          </a:p>
          <a:p>
            <a:pPr>
              <a:spcBef>
                <a:spcPts val="0"/>
              </a:spcBef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Ваши средства воздействия на ребёнка могут быть исчерпаны.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Особенно, когда он продолжает стоять на своём,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а вы не понимаете, как его убедить.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8652486" y="632544"/>
            <a:ext cx="533574" cy="559699"/>
          </a:xfrm>
          <a:prstGeom prst="star5">
            <a:avLst>
              <a:gd name="adj" fmla="val 17154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688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Позитивная дисциплина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65124"/>
            <a:ext cx="8596668" cy="569287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принцип: общаться и запрещать</a:t>
            </a:r>
            <a:r>
              <a:rPr lang="ru-RU" dirty="0" smtClean="0"/>
              <a:t>.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Авторитет эффективен: ребёнок получает одновременно любовь и ограничительные рамки.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 придаёте большое значение объяснению, но одновременно вы ставите границы.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без колебаний запрещаете или требуете.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ставите некоторые ограничения, но их твёрдость позволяет ребёнку рассуждать и устанавливать свои ориентиры для самодисциплины.</a:t>
            </a:r>
          </a:p>
          <a:p>
            <a:pPr marL="0" indent="0" algn="ctr">
              <a:buNone/>
            </a:pPr>
            <a:r>
              <a:rPr lang="ru-RU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Достоинства: </a:t>
            </a:r>
          </a:p>
          <a:p>
            <a:pPr marL="0" indent="0" algn="ctr">
              <a:buNone/>
            </a:pP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может рассуждать и следовать дисциплине.</a:t>
            </a:r>
          </a:p>
          <a:p>
            <a:pPr marL="0" indent="0" algn="ctr">
              <a:buNone/>
            </a:pPr>
            <a:r>
              <a:rPr lang="ru-RU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Предупреждение о последствиях: </a:t>
            </a:r>
            <a:r>
              <a:rPr lang="ru-RU" sz="2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нарушения порядка, разберитесь вместе с другим родителем. или проведите какое-то время наедине с каждым из ваших детей.</a:t>
            </a:r>
            <a:endParaRPr lang="ru-RU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Блок-схема: узел 3"/>
          <p:cNvSpPr/>
          <p:nvPr/>
        </p:nvSpPr>
        <p:spPr>
          <a:xfrm>
            <a:off x="8037505" y="678291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091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825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Альтернативное воспитание 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97859"/>
            <a:ext cx="8596668" cy="522092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принцип: 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отпускать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строго наказывать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вас нет желания ставить рамки, нет сил сказать  ребёнку «нет».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зависит  от обстоятельств, вашего настроения, от поведения ребёнка.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Вам случается быть излишне строгим или излишне мягким родителем.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 с трудом находите ориентиры и нерегулярно требуете выполнять установленные вами правила.</a:t>
            </a:r>
          </a:p>
          <a:p>
            <a:pPr marL="0" indent="0" algn="ctr">
              <a:buNone/>
            </a:pPr>
            <a:r>
              <a:rPr lang="ru-RU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Достоинства: </a:t>
            </a:r>
          </a:p>
          <a:p>
            <a:pPr marL="0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 равновесия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 свободой и наказанием.</a:t>
            </a:r>
          </a:p>
          <a:p>
            <a:pPr marL="0" indent="0" algn="ctr">
              <a:buNone/>
            </a:pPr>
            <a:r>
              <a:rPr lang="ru-RU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Предупреждение </a:t>
            </a:r>
            <a:r>
              <a:rPr lang="ru-RU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последствиях:  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 уверенности родителя в себе и выбранных действиях. 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крайне непоследовательно. Ребёнок плохо ориентируется в правилах поведения, испытывает  стресс от неуверенности родителя.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512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правильно установленного авторитета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ребёнка от опасностей.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 ребёнка из состояния всемогущества.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в ребёнке уверенности.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Способствует лучшему самоконтролю ребёнка.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Помогает подготовиться к жизни в обществе.</a:t>
            </a: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15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838632"/>
          </a:xfrm>
        </p:spPr>
        <p:txBody>
          <a:bodyPr>
            <a:normAutofit/>
          </a:bodyPr>
          <a:lstStyle/>
          <a:p>
            <a:pPr algn="ctr"/>
            <a:r>
              <a:rPr lang="ru-RU" sz="3800" b="1" dirty="0" smtClean="0">
                <a:solidFill>
                  <a:srgbClr val="002060"/>
                </a:solidFill>
              </a:rPr>
              <a:t>Цель идеальных родителей – идеальные отношения с ребёнком</a:t>
            </a:r>
            <a:endParaRPr lang="ru-RU" sz="38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2400" dirty="0"/>
              <a:t> </a:t>
            </a:r>
            <a:r>
              <a:rPr lang="ru-RU" sz="2400" dirty="0" smtClean="0"/>
              <a:t>  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признает доминирование родителей, </a:t>
            </a:r>
          </a:p>
          <a:p>
            <a:pPr marL="0" indent="0" algn="ctr"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вы дружите.</a:t>
            </a:r>
          </a:p>
          <a:p>
            <a:pPr marL="0" indent="0" algn="ctr"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Родитель находится  эмоциональном равновесии.</a:t>
            </a: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доминируете, но не дружите. 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Ваше доминирование агрессивно и неизбежно 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ведет к конфликту.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219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1498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  «Насколько Вы авторитетны?»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2" y="1209369"/>
            <a:ext cx="10693673" cy="5265174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родители</a:t>
            </a:r>
            <a:r>
              <a:rPr lang="ru-RU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попробуйте оценить </a:t>
            </a:r>
            <a:r>
              <a:rPr lang="ru-RU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свою собственную модель воспитания! 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Перед вами тест, позволяющий определиться в вашем доминирующем стиле воспитания, а также помогающий понять бессознательные механизмы, связанные с вашим собственным детским опытом, временем, когда вас воспитывали. </a:t>
            </a:r>
          </a:p>
          <a:p>
            <a:pPr marL="45720" indent="0">
              <a:buNone/>
            </a:pP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этого просим Вас ответить на вопросы анкеты. Необходимо выбрать наиболее предпочитаемый для Вас вариант ответа из четырех </a:t>
            </a:r>
            <a:r>
              <a:rPr lang="ru-RU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предложенных и соотнести их в соответствии с предложенной интерпретацией результатов теста.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382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39970"/>
            <a:ext cx="8596668" cy="50409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Практическое упражнение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Насколько вы авторитетны?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808893"/>
            <a:ext cx="10600266" cy="523247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родители! Перед  вами тест, позволяющий лучше определиться с вашей авторитетной позицией, лучше понять ваши трудности, недостатки или бессознательные механизмы, </a:t>
            </a:r>
            <a:r>
              <a:rPr lang="ru-RU" sz="6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связанные </a:t>
            </a: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вашим собственным детским опытом.</a:t>
            </a:r>
          </a:p>
          <a:p>
            <a:pPr marL="0" indent="0">
              <a:buNone/>
            </a:pPr>
            <a:r>
              <a:rPr lang="ru-RU" sz="6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1.Ваш четырёхлетний ребёнок закатывает истерику в супермаркете, чтобы получить конфеты.</a:t>
            </a:r>
            <a:endParaRPr lang="ru-RU" sz="6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Вы просите его успокоиться и говорите, что дома он получит кусочек шоколада.</a:t>
            </a:r>
          </a:p>
          <a:p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Вы отказываетесь покупать конфеты и сообщаете ему, что если он будет продолжать в том же духе, тоне получит конфет в течение целого месяца.</a:t>
            </a:r>
          </a:p>
          <a:p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Вы уступаете, потому что вы в общественном месте или потому что вам хочется доставить ему удовольствие.</a:t>
            </a:r>
          </a:p>
          <a:p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Вы объясняете ему, что его поведение неприемлемо и что дома и так полно конфет.</a:t>
            </a:r>
          </a:p>
          <a:p>
            <a:pPr marL="0" indent="0">
              <a:buNone/>
            </a:pP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6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2.В </a:t>
            </a:r>
            <a:r>
              <a:rPr lang="ru-RU" sz="6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пятый раз вы просите своего пятилетнего сына одеться.</a:t>
            </a:r>
            <a:endParaRPr lang="ru-RU" sz="6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Вы в очередной раз объясняете ему, что пора идти в детский сад и что надо поторопиться.</a:t>
            </a:r>
          </a:p>
          <a:p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Вы разозлились и шлёпнули его, чтобы заставить подчиниться.</a:t>
            </a:r>
          </a:p>
          <a:p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Вы помогаете ему одеться, чтобы дело шло быстрее.</a:t>
            </a:r>
          </a:p>
          <a:p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Вы ему говорите: « Одевайся быстрее, тогда у нас останется время, чтобы почитать сказку»</a:t>
            </a:r>
          </a:p>
          <a:p>
            <a:pPr marL="0" indent="0">
              <a:buNone/>
            </a:pP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6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3.Время </a:t>
            </a:r>
            <a:r>
              <a:rPr lang="ru-RU" sz="6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вечернего купания, но ребёнка невозможно заставить идти в ванную.</a:t>
            </a:r>
            <a:endParaRPr lang="ru-RU" sz="6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Вы решаете поиграть с ним: «Если ты не поторопишься, я поймаю тебя и съем».</a:t>
            </a:r>
          </a:p>
          <a:p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Вы напоминаете ему, как важно быть чистым, и разговариваете с ним, чтобы убедить его.</a:t>
            </a:r>
          </a:p>
          <a:p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Вы напоминаете ему, что есть время для игр  и есть время для всего остального и что через минуту вы ждёте его в  ванной.</a:t>
            </a:r>
          </a:p>
          <a:p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Вы не сторонних жёстких мер в этом вопросе и соглашаетесь, что можно купаться и через день.</a:t>
            </a:r>
          </a:p>
          <a:p>
            <a:endParaRPr lang="ru-RU" sz="6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656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4294967295"/>
          </p:nvPr>
        </p:nvSpPr>
        <p:spPr>
          <a:xfrm>
            <a:off x="668215" y="257907"/>
            <a:ext cx="10140462" cy="57372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4.Вы наказываете…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Каждый раз, когда это необходимо.</a:t>
            </a: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Редко, только чтобы напомнить ему о важных ограничениях.</a:t>
            </a: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Никогда: вы противник любого наказания.</a:t>
            </a: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Вы говорите, объясняете, пытаетесь убедить, прежде чем применить санкции.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5.В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целом Вы считаете себя: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Очень терпеливым / ой.</a:t>
            </a: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Очень   требовательным/ ой.</a:t>
            </a: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 Очень внимательным /ой  к его  потребностям.</a:t>
            </a: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Это зависит от обстоятельств.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6.Он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ещё не сделал домашнее задание, но просит Вас разрешить ему немного посмотреть  телевизор.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Вы соглашаетесь: до или после, какая разница?!</a:t>
            </a: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Вы говорите ему, что предпочли бы, чтобы он сначала сделал домашнее задание, но перед его настойчивым требованием уступаете. У всякого правила есть исключения!</a:t>
            </a: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Вы отказываетесь и отправляете его без разговоров доделывать домашнее задание.</a:t>
            </a: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Вы напоминаете ему, что телевизор разрешается смотреть только после того, как задание выполнено.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Ваш трёхлетний ребёнок злится и бьёт  Вас.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Вы объясняете ему, что это нехорошо , что ребёнок не должен поднимать руку на родителя.</a:t>
            </a: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Вы не обращаете внимания на его поведение.</a:t>
            </a: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Вы объясняете ему, что его поведение неприемлемо,  и отправляете его успокоиться в его комнату.</a:t>
            </a: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Вы в раздражении отвешиваете ему хороший шлепок.</a:t>
            </a:r>
          </a:p>
        </p:txBody>
      </p:sp>
    </p:spTree>
    <p:extLst>
      <p:ext uri="{BB962C8B-B14F-4D97-AF65-F5344CB8AC3E}">
        <p14:creationId xmlns:p14="http://schemas.microsoft.com/office/powerpoint/2010/main" val="1777439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4294967295"/>
          </p:nvPr>
        </p:nvSpPr>
        <p:spPr>
          <a:xfrm>
            <a:off x="668215" y="257907"/>
            <a:ext cx="10140462" cy="5737225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8.Ваша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пятилетняя дочь отвечает каждый раз «нет», когда вы просите её навести порядок в своей комнате.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Вы закрываете её в комнате до тех пор, пока она не наведёт порядок.</a:t>
            </a: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 Вы делаете это вместо неё: после детского сада ребёнок приходит домой усталый.</a:t>
            </a: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Вы спрашиваете, почему она так ведёт себя, и пытаетесь её понять.</a:t>
            </a: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 Вы напоминаете ей, что, когда где-то беспорядок, надо его устранить, что это правило, что его надо соблюдать. Как это делают все другие члены семьи.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9.Ваш восьмилетний сын говорит, что не хочет спать в то время, в которое  вы его укладываете, и находит необоснованной вашу настойчивость в соблюдении распорядка дня.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Вы объясняете ему, что в его возрасте ему необходимо спать определённое количество часов и ничего не меняете в ваших требованиях.</a:t>
            </a: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Вы напоминаете ему, что решает не он и он не должен обсуждать ваши распоряжения.</a:t>
            </a: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Вы спрашиваете себя и своих близких, в самом ли деле необходимо быть таким строгим.</a:t>
            </a: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Вы слышите его просьбу и разрешаете ложиться спать позже : в конце концов, он взрослеет.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По Вашему мнению,  запреты…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Ограничивают личность и сдерживают творческое начало.</a:t>
            </a: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Прежде всего, должны быть объяснены.</a:t>
            </a: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Помогают ребёнку расти наиболее гармонично.</a:t>
            </a:r>
          </a:p>
          <a:p>
            <a:pPr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Имеют целью достичь желаемого поведения.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722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6063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РЕЗУЛЬТАТОВ ТЕСТА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677334" y="1540043"/>
            <a:ext cx="8596668" cy="450132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Блок-схема: узел 36"/>
          <p:cNvSpPr/>
          <p:nvPr/>
        </p:nvSpPr>
        <p:spPr>
          <a:xfrm>
            <a:off x="3860800" y="11477625"/>
            <a:ext cx="200025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38" name="Блок-схема: узел 37"/>
          <p:cNvSpPr/>
          <p:nvPr/>
        </p:nvSpPr>
        <p:spPr>
          <a:xfrm>
            <a:off x="4841875" y="11410950"/>
            <a:ext cx="200025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39" name="Блок-схема: узел 38"/>
          <p:cNvSpPr/>
          <p:nvPr/>
        </p:nvSpPr>
        <p:spPr>
          <a:xfrm>
            <a:off x="8056563" y="11410950"/>
            <a:ext cx="200025" cy="228600"/>
          </a:xfrm>
          <a:prstGeom prst="flowChartConnector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40" name="Блок-схема: узел 39"/>
          <p:cNvSpPr/>
          <p:nvPr/>
        </p:nvSpPr>
        <p:spPr>
          <a:xfrm>
            <a:off x="5429250" y="11766550"/>
            <a:ext cx="200025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41" name="5-конечная звезда 40"/>
          <p:cNvSpPr/>
          <p:nvPr/>
        </p:nvSpPr>
        <p:spPr>
          <a:xfrm>
            <a:off x="4289425" y="11410950"/>
            <a:ext cx="285750" cy="276225"/>
          </a:xfrm>
          <a:prstGeom prst="star5">
            <a:avLst>
              <a:gd name="adj" fmla="val 25336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5378450" y="11414125"/>
            <a:ext cx="314325" cy="276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43" name="Равнобедренный треугольник 42"/>
          <p:cNvSpPr/>
          <p:nvPr/>
        </p:nvSpPr>
        <p:spPr>
          <a:xfrm>
            <a:off x="6459538" y="11414125"/>
            <a:ext cx="409575" cy="276225"/>
          </a:xfrm>
          <a:prstGeom prst="triangle">
            <a:avLst>
              <a:gd name="adj" fmla="val 390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4" name="Rectangle 42"/>
          <p:cNvSpPr>
            <a:spLocks noChangeArrowheads="1"/>
          </p:cNvSpPr>
          <p:nvPr/>
        </p:nvSpPr>
        <p:spPr bwMode="auto">
          <a:xfrm>
            <a:off x="1936750" y="37179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38" name="Рисунок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5712" y="2521493"/>
            <a:ext cx="22860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36" name="Рисунок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625" y="2421773"/>
            <a:ext cx="568774" cy="447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4" name="Блок-схема: узел 123"/>
          <p:cNvSpPr/>
          <p:nvPr/>
        </p:nvSpPr>
        <p:spPr>
          <a:xfrm>
            <a:off x="3860800" y="11477625"/>
            <a:ext cx="200025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25" name="Блок-схема: узел 124"/>
          <p:cNvSpPr/>
          <p:nvPr/>
        </p:nvSpPr>
        <p:spPr>
          <a:xfrm>
            <a:off x="4841875" y="11410950"/>
            <a:ext cx="200025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26" name="Блок-схема: узел 125"/>
          <p:cNvSpPr/>
          <p:nvPr/>
        </p:nvSpPr>
        <p:spPr>
          <a:xfrm>
            <a:off x="8056563" y="11410950"/>
            <a:ext cx="200025" cy="228600"/>
          </a:xfrm>
          <a:prstGeom prst="flowChartConnector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27" name="Блок-схема: узел 126"/>
          <p:cNvSpPr/>
          <p:nvPr/>
        </p:nvSpPr>
        <p:spPr>
          <a:xfrm>
            <a:off x="5429250" y="11766550"/>
            <a:ext cx="200025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28" name="5-конечная звезда 127"/>
          <p:cNvSpPr/>
          <p:nvPr/>
        </p:nvSpPr>
        <p:spPr>
          <a:xfrm>
            <a:off x="4289425" y="11410950"/>
            <a:ext cx="285750" cy="276225"/>
          </a:xfrm>
          <a:prstGeom prst="star5">
            <a:avLst>
              <a:gd name="adj" fmla="val 25336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29" name="Прямоугольник 128"/>
          <p:cNvSpPr/>
          <p:nvPr/>
        </p:nvSpPr>
        <p:spPr>
          <a:xfrm>
            <a:off x="5378450" y="11414125"/>
            <a:ext cx="314325" cy="276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30" name="Равнобедренный треугольник 129"/>
          <p:cNvSpPr/>
          <p:nvPr/>
        </p:nvSpPr>
        <p:spPr>
          <a:xfrm>
            <a:off x="6459538" y="11414125"/>
            <a:ext cx="409575" cy="276225"/>
          </a:xfrm>
          <a:prstGeom prst="triangle">
            <a:avLst>
              <a:gd name="adj" fmla="val 390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1" name="Rectangle 127"/>
          <p:cNvSpPr>
            <a:spLocks noChangeArrowheads="1"/>
          </p:cNvSpPr>
          <p:nvPr/>
        </p:nvSpPr>
        <p:spPr bwMode="auto">
          <a:xfrm>
            <a:off x="1936750" y="37179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865946"/>
              </p:ext>
            </p:extLst>
          </p:nvPr>
        </p:nvGraphicFramePr>
        <p:xfrm>
          <a:off x="394624" y="2320360"/>
          <a:ext cx="8974383" cy="2491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853"/>
                <a:gridCol w="815853"/>
                <a:gridCol w="815853"/>
                <a:gridCol w="815853"/>
                <a:gridCol w="815853"/>
                <a:gridCol w="815853"/>
                <a:gridCol w="815853"/>
                <a:gridCol w="815853"/>
                <a:gridCol w="815853"/>
                <a:gridCol w="815853"/>
                <a:gridCol w="815853"/>
              </a:tblGrid>
              <a:tr h="498341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98341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98341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Б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98341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98341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Блок-схема: узел 13"/>
          <p:cNvSpPr/>
          <p:nvPr/>
        </p:nvSpPr>
        <p:spPr>
          <a:xfrm>
            <a:off x="1479550" y="2845217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" name="Блок-схема: узел 135"/>
          <p:cNvSpPr/>
          <p:nvPr/>
        </p:nvSpPr>
        <p:spPr>
          <a:xfrm>
            <a:off x="3137259" y="2882230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Блок-схема: узел 136"/>
          <p:cNvSpPr/>
          <p:nvPr/>
        </p:nvSpPr>
        <p:spPr>
          <a:xfrm>
            <a:off x="7927975" y="283410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Блок-схема: узел 137"/>
          <p:cNvSpPr/>
          <p:nvPr/>
        </p:nvSpPr>
        <p:spPr>
          <a:xfrm>
            <a:off x="3904492" y="3330970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" name="Блок-схема: узел 138"/>
          <p:cNvSpPr/>
          <p:nvPr/>
        </p:nvSpPr>
        <p:spPr>
          <a:xfrm>
            <a:off x="6250653" y="3836077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" name="Блок-схема: узел 139"/>
          <p:cNvSpPr/>
          <p:nvPr/>
        </p:nvSpPr>
        <p:spPr>
          <a:xfrm>
            <a:off x="8730762" y="3852776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" name="Блок-схема: узел 140"/>
          <p:cNvSpPr/>
          <p:nvPr/>
        </p:nvSpPr>
        <p:spPr>
          <a:xfrm>
            <a:off x="2245998" y="4386293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Блок-схема: узел 141"/>
          <p:cNvSpPr/>
          <p:nvPr/>
        </p:nvSpPr>
        <p:spPr>
          <a:xfrm>
            <a:off x="4813300" y="435640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" name="Блок-схема: узел 142"/>
          <p:cNvSpPr/>
          <p:nvPr/>
        </p:nvSpPr>
        <p:spPr>
          <a:xfrm>
            <a:off x="5503448" y="4404235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" name="Блок-схема: узел 143"/>
          <p:cNvSpPr/>
          <p:nvPr/>
        </p:nvSpPr>
        <p:spPr>
          <a:xfrm>
            <a:off x="7095844" y="4342897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441679" y="3302417"/>
            <a:ext cx="511783" cy="49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" name="Прямоугольник 145"/>
          <p:cNvSpPr/>
          <p:nvPr/>
        </p:nvSpPr>
        <p:spPr>
          <a:xfrm>
            <a:off x="3829747" y="2828756"/>
            <a:ext cx="511783" cy="49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" name="Прямоугольник 148"/>
          <p:cNvSpPr/>
          <p:nvPr/>
        </p:nvSpPr>
        <p:spPr>
          <a:xfrm>
            <a:off x="2191415" y="3309371"/>
            <a:ext cx="511783" cy="49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1" name="Прямоугольник 150"/>
          <p:cNvSpPr/>
          <p:nvPr/>
        </p:nvSpPr>
        <p:spPr>
          <a:xfrm>
            <a:off x="4688478" y="3259020"/>
            <a:ext cx="511783" cy="49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" name="Прямоугольник 152"/>
          <p:cNvSpPr/>
          <p:nvPr/>
        </p:nvSpPr>
        <p:spPr>
          <a:xfrm>
            <a:off x="7024554" y="2750353"/>
            <a:ext cx="511783" cy="49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4" name="Прямоугольник 153"/>
          <p:cNvSpPr/>
          <p:nvPr/>
        </p:nvSpPr>
        <p:spPr>
          <a:xfrm>
            <a:off x="3189820" y="3852776"/>
            <a:ext cx="511783" cy="49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5" name="Прямоугольник 154"/>
          <p:cNvSpPr/>
          <p:nvPr/>
        </p:nvSpPr>
        <p:spPr>
          <a:xfrm>
            <a:off x="6250653" y="4374525"/>
            <a:ext cx="511783" cy="49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6" name="Прямоугольник 155"/>
          <p:cNvSpPr/>
          <p:nvPr/>
        </p:nvSpPr>
        <p:spPr>
          <a:xfrm>
            <a:off x="5529262" y="3852776"/>
            <a:ext cx="511783" cy="49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7" name="Прямоугольник 156"/>
          <p:cNvSpPr/>
          <p:nvPr/>
        </p:nvSpPr>
        <p:spPr>
          <a:xfrm>
            <a:off x="8714366" y="4339948"/>
            <a:ext cx="511783" cy="49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8" name="Прямоугольник 157"/>
          <p:cNvSpPr/>
          <p:nvPr/>
        </p:nvSpPr>
        <p:spPr>
          <a:xfrm>
            <a:off x="7927975" y="3330283"/>
            <a:ext cx="511783" cy="49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5-конечная звезда 15"/>
          <p:cNvSpPr/>
          <p:nvPr/>
        </p:nvSpPr>
        <p:spPr>
          <a:xfrm>
            <a:off x="2169624" y="2742697"/>
            <a:ext cx="533574" cy="559699"/>
          </a:xfrm>
          <a:prstGeom prst="star5">
            <a:avLst>
              <a:gd name="adj" fmla="val 17154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0" name="5-конечная звезда 159"/>
          <p:cNvSpPr/>
          <p:nvPr/>
        </p:nvSpPr>
        <p:spPr>
          <a:xfrm>
            <a:off x="4658704" y="2702880"/>
            <a:ext cx="533574" cy="55969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1" name="5-конечная звезда 160"/>
          <p:cNvSpPr/>
          <p:nvPr/>
        </p:nvSpPr>
        <p:spPr>
          <a:xfrm>
            <a:off x="3077899" y="3330283"/>
            <a:ext cx="533574" cy="55969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2" name="5-конечная звезда 161"/>
          <p:cNvSpPr/>
          <p:nvPr/>
        </p:nvSpPr>
        <p:spPr>
          <a:xfrm>
            <a:off x="5425988" y="3255896"/>
            <a:ext cx="533574" cy="55969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3" name="5-конечная звезда 162"/>
          <p:cNvSpPr/>
          <p:nvPr/>
        </p:nvSpPr>
        <p:spPr>
          <a:xfrm>
            <a:off x="6216518" y="3279720"/>
            <a:ext cx="533574" cy="55969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4" name="5-конечная звезда 163"/>
          <p:cNvSpPr/>
          <p:nvPr/>
        </p:nvSpPr>
        <p:spPr>
          <a:xfrm>
            <a:off x="8692575" y="3259020"/>
            <a:ext cx="533574" cy="55969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5" name="5-конечная звезда 164"/>
          <p:cNvSpPr/>
          <p:nvPr/>
        </p:nvSpPr>
        <p:spPr>
          <a:xfrm>
            <a:off x="7099957" y="3808998"/>
            <a:ext cx="533574" cy="55969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6" name="5-конечная звезда 165"/>
          <p:cNvSpPr/>
          <p:nvPr/>
        </p:nvSpPr>
        <p:spPr>
          <a:xfrm>
            <a:off x="7851601" y="3844634"/>
            <a:ext cx="533574" cy="55969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7" name="5-конечная звезда 166"/>
          <p:cNvSpPr/>
          <p:nvPr/>
        </p:nvSpPr>
        <p:spPr>
          <a:xfrm>
            <a:off x="1508294" y="4283794"/>
            <a:ext cx="533574" cy="55969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8" name="5-конечная звезда 167"/>
          <p:cNvSpPr/>
          <p:nvPr/>
        </p:nvSpPr>
        <p:spPr>
          <a:xfrm>
            <a:off x="3904492" y="4275822"/>
            <a:ext cx="533574" cy="55969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5330207" y="2708096"/>
            <a:ext cx="725136" cy="57463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0" name="Равнобедренный треугольник 169"/>
          <p:cNvSpPr/>
          <p:nvPr/>
        </p:nvSpPr>
        <p:spPr>
          <a:xfrm>
            <a:off x="6143977" y="2727781"/>
            <a:ext cx="725136" cy="57463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1" name="Равнобедренный треугольник 170"/>
          <p:cNvSpPr/>
          <p:nvPr/>
        </p:nvSpPr>
        <p:spPr>
          <a:xfrm>
            <a:off x="8596794" y="2681260"/>
            <a:ext cx="725136" cy="57463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2" name="Равнобедренный треугольник 171"/>
          <p:cNvSpPr/>
          <p:nvPr/>
        </p:nvSpPr>
        <p:spPr>
          <a:xfrm>
            <a:off x="1441679" y="3797653"/>
            <a:ext cx="725136" cy="57463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Равнобедренный треугольник 174"/>
          <p:cNvSpPr/>
          <p:nvPr/>
        </p:nvSpPr>
        <p:spPr>
          <a:xfrm>
            <a:off x="2166815" y="3799492"/>
            <a:ext cx="725136" cy="57463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Равнобедренный треугольник 175"/>
          <p:cNvSpPr/>
          <p:nvPr/>
        </p:nvSpPr>
        <p:spPr>
          <a:xfrm>
            <a:off x="3778351" y="3725416"/>
            <a:ext cx="725136" cy="57463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" name="Равнобедренный треугольник 176"/>
          <p:cNvSpPr/>
          <p:nvPr/>
        </p:nvSpPr>
        <p:spPr>
          <a:xfrm>
            <a:off x="4658704" y="3723526"/>
            <a:ext cx="725136" cy="57463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Равнобедренный треугольник 177"/>
          <p:cNvSpPr/>
          <p:nvPr/>
        </p:nvSpPr>
        <p:spPr>
          <a:xfrm>
            <a:off x="3104611" y="4276325"/>
            <a:ext cx="725136" cy="57463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" name="Равнобедренный треугольник 178"/>
          <p:cNvSpPr/>
          <p:nvPr/>
        </p:nvSpPr>
        <p:spPr>
          <a:xfrm>
            <a:off x="7749690" y="4288796"/>
            <a:ext cx="725136" cy="57463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Равнобедренный треугольник 179"/>
          <p:cNvSpPr/>
          <p:nvPr/>
        </p:nvSpPr>
        <p:spPr>
          <a:xfrm>
            <a:off x="7024554" y="3229572"/>
            <a:ext cx="725136" cy="57463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Блок-схема: узел 180"/>
          <p:cNvSpPr/>
          <p:nvPr/>
        </p:nvSpPr>
        <p:spPr>
          <a:xfrm>
            <a:off x="3137259" y="2845896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885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9987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Интерпретация теста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4599" y="1238865"/>
            <a:ext cx="10605182" cy="520618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        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</a:t>
            </a:r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патриархальный стиль</a:t>
            </a:r>
          </a:p>
          <a:p>
            <a:endParaRPr lang="ru-RU" sz="2400" b="1" dirty="0"/>
          </a:p>
          <a:p>
            <a:pPr marL="0" indent="0">
              <a:buNone/>
            </a:pPr>
            <a:r>
              <a:rPr lang="ru-RU" sz="2400" b="1" dirty="0" smtClean="0"/>
              <a:t>                                                                      </a:t>
            </a:r>
          </a:p>
          <a:p>
            <a:pPr marL="0" indent="0">
              <a:buNone/>
            </a:pPr>
            <a:r>
              <a:rPr lang="ru-RU" sz="2400" b="1" dirty="0"/>
              <a:t> </a:t>
            </a:r>
            <a:r>
              <a:rPr lang="ru-RU" sz="2400" b="1" dirty="0" smtClean="0"/>
              <a:t>              </a:t>
            </a:r>
          </a:p>
          <a:p>
            <a:pPr marL="0" indent="0">
              <a:buNone/>
            </a:pPr>
            <a:r>
              <a:rPr lang="ru-RU" sz="2400" b="1" dirty="0" smtClean="0"/>
              <a:t>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ru-RU" sz="3800" b="1" dirty="0" smtClean="0"/>
              <a:t>                </a:t>
            </a: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либеральный стиль</a:t>
            </a:r>
          </a:p>
          <a:p>
            <a:pPr marL="0" indent="0">
              <a:buNone/>
            </a:pPr>
            <a:r>
              <a:rPr lang="ru-RU" sz="2400" b="1" dirty="0" smtClean="0"/>
              <a:t>                                                                                                  </a:t>
            </a:r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позитивная дисциплина</a:t>
            </a:r>
          </a:p>
          <a:p>
            <a:pPr marL="0" indent="0">
              <a:buNone/>
            </a:pPr>
            <a:r>
              <a:rPr lang="ru-RU" sz="2400" b="1" dirty="0" smtClean="0"/>
              <a:t>                                                                              </a:t>
            </a:r>
            <a:endParaRPr lang="ru-RU" sz="2400" b="1" dirty="0"/>
          </a:p>
          <a:p>
            <a:pPr marL="0" indent="0">
              <a:buNone/>
            </a:pPr>
            <a:r>
              <a:rPr lang="ru-RU" sz="2400" b="1" dirty="0" smtClean="0"/>
              <a:t>                  </a:t>
            </a:r>
            <a:endParaRPr lang="ru-RU" sz="2400" b="1" dirty="0"/>
          </a:p>
          <a:p>
            <a:endParaRPr lang="ru-RU" sz="2400" b="1" dirty="0" smtClean="0"/>
          </a:p>
          <a:p>
            <a:pPr marL="0" indent="0">
              <a:buNone/>
            </a:pPr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объяснительный авторитет</a:t>
            </a:r>
            <a:endParaRPr lang="ru-RU" sz="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Багетная рамка 3"/>
          <p:cNvSpPr/>
          <p:nvPr/>
        </p:nvSpPr>
        <p:spPr>
          <a:xfrm>
            <a:off x="1037106" y="1998111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782386" y="3361875"/>
            <a:ext cx="1176243" cy="110612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1488494" y="5347213"/>
            <a:ext cx="1268361" cy="119917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Кольцо 7"/>
          <p:cNvSpPr/>
          <p:nvPr/>
        </p:nvSpPr>
        <p:spPr>
          <a:xfrm>
            <a:off x="7138220" y="2808811"/>
            <a:ext cx="1165122" cy="1106129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498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1451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Патриархальный стиль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224117"/>
            <a:ext cx="10619931" cy="5383160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принцип: требовать и наказывать.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 достаточно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авторитарны, чтобы ваш ребёнок подчинялся требованиям.</a:t>
            </a:r>
          </a:p>
          <a:p>
            <a:pPr>
              <a:spcBef>
                <a:spcPts val="0"/>
              </a:spcBef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 выдвигаете ему требования в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юбых обстоятельствах. </a:t>
            </a:r>
          </a:p>
          <a:p>
            <a:pPr>
              <a:spcBef>
                <a:spcPts val="0"/>
              </a:spcBef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 против его желаний и капризов.</a:t>
            </a:r>
          </a:p>
          <a:p>
            <a:pPr>
              <a:spcBef>
                <a:spcPts val="0"/>
              </a:spcBef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 наказываете его без колебаний,  можете вознаградить шлепком.</a:t>
            </a:r>
          </a:p>
          <a:p>
            <a:pPr>
              <a:spcBef>
                <a:spcPts val="0"/>
              </a:spcBef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 считаете, что вседозволенность порождает последующие трудности.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Достоинства: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ограничительные рамки и сильный авторитет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Предупреждение о последствиях: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Систематические или суровые наказания усиливают противостояние ребёнка и могут воспитать в нём упрямство!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690079" y="676448"/>
            <a:ext cx="511783" cy="49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74450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455</TotalTime>
  <Words>865</Words>
  <Application>Microsoft Office PowerPoint</Application>
  <PresentationFormat>Произвольный</PresentationFormat>
  <Paragraphs>178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Аспект</vt:lpstr>
      <vt:lpstr>Идеальные родители</vt:lpstr>
      <vt:lpstr>Цель идеальных родителей – идеальные отношения с ребёнком</vt:lpstr>
      <vt:lpstr>ТЕСТ  «Насколько Вы авторитетны?»</vt:lpstr>
      <vt:lpstr>Практическое упражнение Насколько вы авторитетны? </vt:lpstr>
      <vt:lpstr>Презентация PowerPoint</vt:lpstr>
      <vt:lpstr>Презентация PowerPoint</vt:lpstr>
      <vt:lpstr>ОЦЕНКА РЕЗУЛЬТАТОВ ТЕСТА</vt:lpstr>
      <vt:lpstr>Интерпретация теста</vt:lpstr>
      <vt:lpstr>Патриархальный стиль</vt:lpstr>
      <vt:lpstr>Либеральная модель</vt:lpstr>
      <vt:lpstr>Объяснительный авторитет</vt:lpstr>
      <vt:lpstr>Позитивная дисциплина</vt:lpstr>
      <vt:lpstr>Альтернативное воспитание </vt:lpstr>
      <vt:lpstr>Преимущества правильно установленного авторитета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Идеальные родители</dc:title>
  <dc:creator>Наталья</dc:creator>
  <cp:lastModifiedBy>134 МАДОУ</cp:lastModifiedBy>
  <cp:revision>35</cp:revision>
  <dcterms:created xsi:type="dcterms:W3CDTF">2019-10-02T20:04:09Z</dcterms:created>
  <dcterms:modified xsi:type="dcterms:W3CDTF">2020-11-19T09:29:12Z</dcterms:modified>
</cp:coreProperties>
</file>